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7" r:id="rId3"/>
    <p:sldId id="265" r:id="rId4"/>
    <p:sldId id="268" r:id="rId5"/>
    <p:sldId id="266" r:id="rId6"/>
    <p:sldId id="269" r:id="rId7"/>
    <p:sldId id="270" r:id="rId8"/>
    <p:sldId id="279" r:id="rId9"/>
    <p:sldId id="257" r:id="rId10"/>
    <p:sldId id="280" r:id="rId11"/>
    <p:sldId id="281" r:id="rId12"/>
    <p:sldId id="259" r:id="rId13"/>
    <p:sldId id="262" r:id="rId14"/>
    <p:sldId id="278" r:id="rId15"/>
    <p:sldId id="264" r:id="rId16"/>
    <p:sldId id="271" r:id="rId17"/>
    <p:sldId id="272" r:id="rId18"/>
    <p:sldId id="282" r:id="rId19"/>
    <p:sldId id="273" r:id="rId20"/>
    <p:sldId id="275" r:id="rId21"/>
    <p:sldId id="274" r:id="rId22"/>
    <p:sldId id="276" r:id="rId23"/>
    <p:sldId id="263" r:id="rId24"/>
    <p:sldId id="277" r:id="rId25"/>
    <p:sldId id="283" r:id="rId26"/>
    <p:sldId id="284" r:id="rId27"/>
    <p:sldId id="285" r:id="rId28"/>
    <p:sldId id="287" r:id="rId29"/>
    <p:sldId id="286" r:id="rId30"/>
    <p:sldId id="28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5/23/2022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5/23/2022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5/23/2022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5/23/2022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5/23/2022</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09800"/>
          </a:xfrm>
        </p:spPr>
        <p:txBody>
          <a:bodyPr>
            <a:normAutofit/>
          </a:bodyPr>
          <a:lstStyle/>
          <a:p>
            <a:r>
              <a:rPr lang="en-IN" dirty="0" smtClean="0"/>
              <a:t>DR. SEEMA JYOTI</a:t>
            </a:r>
          </a:p>
          <a:p>
            <a:r>
              <a:rPr lang="en-IN" dirty="0" smtClean="0"/>
              <a:t>ASSOCIATE </a:t>
            </a:r>
            <a:r>
              <a:rPr lang="en-IN" dirty="0" smtClean="0"/>
              <a:t>PROFESSOR</a:t>
            </a:r>
          </a:p>
          <a:p>
            <a:r>
              <a:rPr lang="en-IN" dirty="0" smtClean="0"/>
              <a:t>DEPARTMENT OF ZOOLOGY</a:t>
            </a:r>
          </a:p>
          <a:p>
            <a:r>
              <a:rPr lang="en-IN" dirty="0" smtClean="0"/>
              <a:t>MANGALDAI COLLEG</a:t>
            </a:r>
            <a:endParaRPr lang="en-IN" dirty="0" smtClean="0"/>
          </a:p>
          <a:p>
            <a:endParaRPr lang="en-IN" dirty="0" smtClean="0"/>
          </a:p>
          <a:p>
            <a:endParaRPr lang="en-IN" dirty="0"/>
          </a:p>
        </p:txBody>
      </p:sp>
      <p:sp>
        <p:nvSpPr>
          <p:cNvPr id="2" name="Title 1"/>
          <p:cNvSpPr>
            <a:spLocks noGrp="1"/>
          </p:cNvSpPr>
          <p:nvPr>
            <p:ph type="ctrTitle"/>
          </p:nvPr>
        </p:nvSpPr>
        <p:spPr/>
        <p:txBody>
          <a:bodyPr/>
          <a:lstStyle/>
          <a:p>
            <a:r>
              <a:rPr lang="en-IN" dirty="0" smtClean="0"/>
              <a:t>COELOM and ITS EVOLUTION</a:t>
            </a: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fontScale="90000"/>
          </a:bodyPr>
          <a:lstStyle/>
          <a:p>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solidFill>
                  <a:srgbClr val="00B050"/>
                </a:solidFill>
              </a:rPr>
              <a:t>COELOM: INTRODUCTION</a:t>
            </a:r>
            <a:endParaRPr lang="en-IN" dirty="0">
              <a:solidFill>
                <a:srgbClr val="00B050"/>
              </a:solidFill>
            </a:endParaRPr>
          </a:p>
        </p:txBody>
      </p:sp>
      <p:sp>
        <p:nvSpPr>
          <p:cNvPr id="3" name="Content Placeholder 2"/>
          <p:cNvSpPr>
            <a:spLocks noGrp="1"/>
          </p:cNvSpPr>
          <p:nvPr>
            <p:ph sz="quarter" idx="1"/>
          </p:nvPr>
        </p:nvSpPr>
        <p:spPr>
          <a:xfrm>
            <a:off x="457200" y="1143000"/>
            <a:ext cx="8229600" cy="4983163"/>
          </a:xfrm>
        </p:spPr>
        <p:txBody>
          <a:bodyPr>
            <a:normAutofit fontScale="92500"/>
          </a:bodyPr>
          <a:lstStyle/>
          <a:p>
            <a:pPr algn="just"/>
            <a:r>
              <a:rPr lang="en-IN" dirty="0" smtClean="0"/>
              <a:t>The term coelom was suggested by </a:t>
            </a:r>
            <a:r>
              <a:rPr lang="en-IN" b="1" dirty="0" smtClean="0"/>
              <a:t>Haeckel</a:t>
            </a:r>
            <a:r>
              <a:rPr lang="en-IN" dirty="0" smtClean="0"/>
              <a:t> in 1872.</a:t>
            </a:r>
          </a:p>
          <a:p>
            <a:pPr algn="just"/>
            <a:r>
              <a:rPr lang="en-IN" dirty="0" smtClean="0"/>
              <a:t>A </a:t>
            </a:r>
            <a:r>
              <a:rPr lang="en-IN" b="1" dirty="0" smtClean="0"/>
              <a:t>coelom (Greek: </a:t>
            </a:r>
            <a:r>
              <a:rPr lang="en-IN" b="1" i="1" dirty="0" smtClean="0"/>
              <a:t>coel = hollow cavity) is a fluid-filled cavity</a:t>
            </a:r>
          </a:p>
          <a:p>
            <a:pPr algn="just">
              <a:buNone/>
            </a:pPr>
            <a:r>
              <a:rPr lang="en-IN" dirty="0" smtClean="0"/>
              <a:t>between the alimentary canal and the body wall lined on all sides</a:t>
            </a:r>
          </a:p>
          <a:p>
            <a:pPr algn="just">
              <a:buNone/>
            </a:pPr>
            <a:r>
              <a:rPr lang="en-IN" dirty="0" smtClean="0"/>
              <a:t>by mesoderm.</a:t>
            </a:r>
          </a:p>
          <a:p>
            <a:pPr algn="just"/>
            <a:r>
              <a:rPr lang="en-IN" dirty="0" smtClean="0"/>
              <a:t> </a:t>
            </a:r>
            <a:r>
              <a:rPr lang="en-IN" b="1" dirty="0" smtClean="0"/>
              <a:t>Features of a True Coelom</a:t>
            </a:r>
          </a:p>
          <a:p>
            <a:pPr algn="just">
              <a:buNone/>
            </a:pPr>
            <a:r>
              <a:rPr lang="en-IN" dirty="0" smtClean="0"/>
              <a:t>¨ It is a secondary body cavity formed by the splitting of mesoderm</a:t>
            </a:r>
          </a:p>
          <a:p>
            <a:pPr algn="just">
              <a:buNone/>
            </a:pPr>
            <a:r>
              <a:rPr lang="en-IN" dirty="0" smtClean="0"/>
              <a:t>during embryonic development.</a:t>
            </a:r>
          </a:p>
          <a:p>
            <a:pPr algn="just">
              <a:buNone/>
            </a:pPr>
            <a:r>
              <a:rPr lang="en-IN" dirty="0" smtClean="0"/>
              <a:t>¨ It is also bounded on all sides by a definite coelomic epithelium.</a:t>
            </a:r>
          </a:p>
          <a:p>
            <a:pPr algn="just">
              <a:buNone/>
            </a:pPr>
            <a:r>
              <a:rPr lang="en-IN" dirty="0" smtClean="0"/>
              <a:t>¨ It consists of colourless coelomic fluid also the excretory organs open</a:t>
            </a:r>
          </a:p>
          <a:p>
            <a:pPr algn="just">
              <a:buNone/>
            </a:pPr>
            <a:r>
              <a:rPr lang="en-IN" dirty="0" smtClean="0"/>
              <a:t>into it.</a:t>
            </a:r>
          </a:p>
          <a:p>
            <a:pPr algn="just">
              <a:buNone/>
            </a:pPr>
            <a:r>
              <a:rPr lang="en-IN" dirty="0" smtClean="0"/>
              <a:t>¨ Reproductive organs arise from its walls.</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533400" y="533400"/>
            <a:ext cx="8077200" cy="5867400"/>
          </a:xfrm>
        </p:spPr>
        <p:txBody>
          <a:bodyPr>
            <a:normAutofit lnSpcReduction="10000"/>
          </a:bodyPr>
          <a:lstStyle/>
          <a:p>
            <a:pPr algn="just"/>
            <a:r>
              <a:rPr lang="en-IN" dirty="0" smtClean="0">
                <a:cs typeface="Times New Roman" pitchFamily="18" charset="0"/>
              </a:rPr>
              <a:t>Coelom or true body cavity generally refers to a large fluid-filled space lying between the outer body wall and the inner digestive tube.</a:t>
            </a:r>
          </a:p>
          <a:p>
            <a:pPr algn="just"/>
            <a:r>
              <a:rPr lang="en-IN" dirty="0" smtClean="0">
                <a:cs typeface="Times New Roman" pitchFamily="18" charset="0"/>
              </a:rPr>
              <a:t>The </a:t>
            </a:r>
            <a:r>
              <a:rPr lang="en-IN" b="1" dirty="0" smtClean="0">
                <a:cs typeface="Times New Roman" pitchFamily="18" charset="0"/>
              </a:rPr>
              <a:t>coelom</a:t>
            </a:r>
            <a:r>
              <a:rPr lang="en-IN" dirty="0" smtClean="0">
                <a:cs typeface="Times New Roman" pitchFamily="18" charset="0"/>
              </a:rPr>
              <a:t> is the main body cavity in most animals and is positioned inside the body to surround and contain the digestive tract and other organs.</a:t>
            </a:r>
          </a:p>
          <a:p>
            <a:pPr algn="just"/>
            <a:r>
              <a:rPr lang="en-IN" dirty="0" smtClean="0">
                <a:cs typeface="Times New Roman" pitchFamily="18" charset="0"/>
              </a:rPr>
              <a:t>It arises as a secondary cavity between the two layers of embryonic mesoderm and contains most of the visceral organs. </a:t>
            </a:r>
          </a:p>
          <a:p>
            <a:pPr algn="just"/>
            <a:r>
              <a:rPr lang="en-IN" dirty="0" smtClean="0">
                <a:cs typeface="Times New Roman" pitchFamily="18" charset="0"/>
              </a:rPr>
              <a:t>In some animals, it is lined with </a:t>
            </a:r>
            <a:r>
              <a:rPr lang="en-IN" b="1" dirty="0" smtClean="0">
                <a:cs typeface="Times New Roman" pitchFamily="18" charset="0"/>
              </a:rPr>
              <a:t>mesothelium.</a:t>
            </a:r>
            <a:r>
              <a:rPr lang="en-IN" dirty="0" smtClean="0">
                <a:cs typeface="Times New Roman" pitchFamily="18" charset="0"/>
              </a:rPr>
              <a:t> In other animals, such as molluscs, it remains undifferentiated. </a:t>
            </a:r>
          </a:p>
          <a:p>
            <a:pPr algn="just"/>
            <a:r>
              <a:rPr lang="en-IN" dirty="0" smtClean="0">
                <a:cs typeface="Times New Roman" pitchFamily="18" charset="0"/>
              </a:rPr>
              <a:t>In the past, and for practical purposes, coelom characteristics have been used to classify bilaterian animal phyla into informal groups.</a:t>
            </a:r>
          </a:p>
          <a:p>
            <a:r>
              <a:rPr lang="en-IN" sz="2400" i="1" dirty="0" smtClean="0"/>
              <a:t>*(The </a:t>
            </a:r>
            <a:r>
              <a:rPr lang="en-IN" sz="2400" b="1" i="1" dirty="0" smtClean="0"/>
              <a:t>mesothelium</a:t>
            </a:r>
            <a:r>
              <a:rPr lang="en-IN" sz="2400" i="1" dirty="0" smtClean="0"/>
              <a:t> is a protective membrane that covers the lungs, abdomen, heart and testes.)</a:t>
            </a:r>
            <a:endParaRPr lang="en-IN" sz="24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4294967295"/>
          </p:nvPr>
        </p:nvPicPr>
        <p:blipFill>
          <a:blip r:embed="rId2" cstate="print"/>
          <a:stretch>
            <a:fillRect/>
          </a:stretch>
        </p:blipFill>
        <p:spPr bwMode="auto">
          <a:xfrm>
            <a:off x="609600" y="228600"/>
            <a:ext cx="7391400" cy="60555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elom-structure.png"/>
          <p:cNvPicPr>
            <a:picLocks noGrp="1" noChangeAspect="1"/>
          </p:cNvPicPr>
          <p:nvPr>
            <p:ph sz="quarter" idx="4294967295"/>
          </p:nvPr>
        </p:nvPicPr>
        <p:blipFill>
          <a:blip r:embed="rId2" cstate="print"/>
          <a:stretch>
            <a:fillRect/>
          </a:stretch>
        </p:blipFill>
        <p:spPr>
          <a:xfrm>
            <a:off x="685800" y="914400"/>
            <a:ext cx="3124200" cy="5334000"/>
          </a:xfrm>
        </p:spPr>
      </p:pic>
      <p:sp>
        <p:nvSpPr>
          <p:cNvPr id="6" name="Content Placeholder 5"/>
          <p:cNvSpPr>
            <a:spLocks noGrp="1"/>
          </p:cNvSpPr>
          <p:nvPr>
            <p:ph sz="quarter" idx="4294967295"/>
          </p:nvPr>
        </p:nvSpPr>
        <p:spPr>
          <a:xfrm>
            <a:off x="4343400" y="381000"/>
            <a:ext cx="4343400" cy="6096000"/>
          </a:xfrm>
        </p:spPr>
        <p:txBody>
          <a:bodyPr>
            <a:normAutofit/>
          </a:bodyPr>
          <a:lstStyle/>
          <a:p>
            <a:pPr algn="just"/>
            <a:r>
              <a:rPr lang="en-IN" dirty="0" smtClean="0"/>
              <a:t>The coelom is one of the characteristic features of metazoans. The true coelom is a body cavity formed during embryo development from the three germinal layers. The coelom is lined by mesodermal epithelium cells. Presence or absence of coelom is one of the criteria for classifying animals.</a:t>
            </a:r>
          </a:p>
          <a:p>
            <a:pPr algn="just"/>
            <a:r>
              <a:rPr lang="en-IN" dirty="0" smtClean="0"/>
              <a:t>The animal kingdom is divided into three groups on the basis of the nature of coelom.</a:t>
            </a:r>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77200" cy="1295400"/>
          </a:xfrm>
        </p:spPr>
        <p:txBody>
          <a:bodyPr>
            <a:normAutofit fontScale="90000"/>
          </a:bodyPr>
          <a:lstStyle/>
          <a:p>
            <a:r>
              <a:rPr lang="en-IN" dirty="0" smtClean="0"/>
              <a:t/>
            </a:r>
            <a:br>
              <a:rPr lang="en-IN" dirty="0" smtClean="0"/>
            </a:br>
            <a:r>
              <a:rPr lang="en-IN" dirty="0" smtClean="0"/>
              <a:t/>
            </a:r>
            <a:br>
              <a:rPr lang="en-IN" dirty="0" smtClean="0"/>
            </a:br>
            <a:r>
              <a:rPr lang="en-IN" dirty="0" smtClean="0"/>
              <a:t/>
            </a:r>
            <a:br>
              <a:rPr lang="en-IN" dirty="0" smtClean="0"/>
            </a:br>
            <a:r>
              <a:rPr lang="en-IN" b="1" dirty="0" smtClean="0">
                <a:solidFill>
                  <a:srgbClr val="00B050"/>
                </a:solidFill>
              </a:rPr>
              <a:t>CHARACTERISTICS OF COELOM</a:t>
            </a:r>
            <a:r>
              <a:rPr lang="en-IN" b="1" dirty="0" smtClean="0"/>
              <a:t/>
            </a:r>
            <a:br>
              <a:rPr lang="en-IN" b="1" dirty="0" smtClean="0"/>
            </a:br>
            <a:endParaRPr lang="en-IN" b="1" dirty="0"/>
          </a:p>
        </p:txBody>
      </p:sp>
      <p:sp>
        <p:nvSpPr>
          <p:cNvPr id="3" name="Content Placeholder 2"/>
          <p:cNvSpPr>
            <a:spLocks noGrp="1"/>
          </p:cNvSpPr>
          <p:nvPr>
            <p:ph sz="quarter" idx="1"/>
          </p:nvPr>
        </p:nvSpPr>
        <p:spPr>
          <a:xfrm>
            <a:off x="457200" y="838200"/>
            <a:ext cx="8382000" cy="5638800"/>
          </a:xfrm>
        </p:spPr>
        <p:txBody>
          <a:bodyPr>
            <a:noAutofit/>
          </a:bodyPr>
          <a:lstStyle/>
          <a:p>
            <a:pPr algn="just"/>
            <a:r>
              <a:rPr lang="en-IN" sz="2000" dirty="0" smtClean="0"/>
              <a:t>Developmentally coelom arises as a split in the mesoderm which becomes bifurcated into two layers, a somatic layer lying next to the epidermis and a </a:t>
            </a:r>
            <a:r>
              <a:rPr lang="en-IN" sz="2000" dirty="0" err="1" smtClean="0"/>
              <a:t>splanchnic</a:t>
            </a:r>
            <a:r>
              <a:rPr lang="en-IN" sz="2000" dirty="0" smtClean="0"/>
              <a:t> layer around the endoderm.</a:t>
            </a:r>
          </a:p>
          <a:p>
            <a:pPr algn="just"/>
            <a:r>
              <a:rPr lang="en-IN" sz="2000" dirty="0" smtClean="0"/>
              <a:t>Coelom becomes bounded on all sides by coelomic epithelium which secretes coelomic fluid.</a:t>
            </a:r>
          </a:p>
          <a:p>
            <a:pPr algn="just"/>
            <a:r>
              <a:rPr lang="en-IN" sz="2000" dirty="0" smtClean="0"/>
              <a:t>The greater part of the coelom forms the </a:t>
            </a:r>
            <a:r>
              <a:rPr lang="en-IN" sz="2000" dirty="0" err="1" smtClean="0"/>
              <a:t>perivisceral</a:t>
            </a:r>
            <a:r>
              <a:rPr lang="en-IN" sz="2000" dirty="0" smtClean="0"/>
              <a:t> cavity or </a:t>
            </a:r>
            <a:r>
              <a:rPr lang="en-IN" sz="2000" dirty="0" err="1" smtClean="0"/>
              <a:t>splanchnocoel</a:t>
            </a:r>
            <a:r>
              <a:rPr lang="en-IN" sz="2000" dirty="0" smtClean="0"/>
              <a:t>.</a:t>
            </a:r>
          </a:p>
          <a:p>
            <a:pPr algn="just">
              <a:buNone/>
            </a:pPr>
            <a:r>
              <a:rPr lang="en-IN" sz="2000" dirty="0" smtClean="0"/>
              <a:t>     It is a fluid-filled space inside which is lodged the </a:t>
            </a:r>
            <a:r>
              <a:rPr lang="en-IN" sz="2000" dirty="0" err="1" smtClean="0"/>
              <a:t>viscera.Because</a:t>
            </a:r>
            <a:r>
              <a:rPr lang="en-IN" sz="2000" dirty="0" smtClean="0"/>
              <a:t> of this packing the viscera remains independent of the movements of the muscles of body wall.</a:t>
            </a:r>
          </a:p>
          <a:p>
            <a:pPr algn="just"/>
            <a:r>
              <a:rPr lang="en-IN" sz="2000" dirty="0" smtClean="0"/>
              <a:t>In some higher animals part of the </a:t>
            </a:r>
            <a:r>
              <a:rPr lang="en-IN" sz="2000" dirty="0" err="1" smtClean="0"/>
              <a:t>perivisceral</a:t>
            </a:r>
            <a:r>
              <a:rPr lang="en-IN" sz="2000" dirty="0" smtClean="0"/>
              <a:t> cavity is kept separate to form restricted cavities whose coelomic nature can and only be realised if their developmental history is followed.</a:t>
            </a:r>
          </a:p>
          <a:p>
            <a:pPr algn="just"/>
            <a:r>
              <a:rPr lang="en-IN" sz="2000" dirty="0" smtClean="0"/>
              <a:t>In all probabilities the ancestral </a:t>
            </a:r>
            <a:r>
              <a:rPr lang="en-IN" sz="2000" dirty="0" err="1" smtClean="0"/>
              <a:t>coelomate</a:t>
            </a:r>
            <a:r>
              <a:rPr lang="en-IN" sz="2000" dirty="0" smtClean="0"/>
              <a:t> animals had segmentally arranged mesodermal </a:t>
            </a:r>
            <a:r>
              <a:rPr lang="en-IN" sz="2000" dirty="0" err="1" smtClean="0"/>
              <a:t>pouches.From</a:t>
            </a:r>
            <a:r>
              <a:rPr lang="en-IN" sz="2000" dirty="0" smtClean="0"/>
              <a:t> these pouches gametes were formed by the process of proliferation of the epithelial </a:t>
            </a:r>
            <a:r>
              <a:rPr lang="en-IN" sz="2000" dirty="0" err="1" smtClean="0"/>
              <a:t>lining.Later</a:t>
            </a:r>
            <a:r>
              <a:rPr lang="en-IN" sz="2000" dirty="0" smtClean="0"/>
              <a:t> on, these pouches became modified in structure and function.</a:t>
            </a:r>
          </a:p>
          <a:p>
            <a:pPr algn="just"/>
            <a:r>
              <a:rPr lang="en-IN" sz="2000" dirty="0" smtClean="0"/>
              <a:t>The evolution of mesodermal pouches is evident in present day coelomates.</a:t>
            </a:r>
            <a:endParaRPr lang="en-IN"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717550"/>
          </a:xfrm>
        </p:spPr>
        <p:txBody>
          <a:bodyPr>
            <a:normAutofit fontScale="90000"/>
          </a:bodyPr>
          <a:lstStyle/>
          <a:p>
            <a:r>
              <a:rPr lang="en-IN" b="1" dirty="0" smtClean="0">
                <a:solidFill>
                  <a:srgbClr val="00B050"/>
                </a:solidFill>
              </a:rPr>
              <a:t>TYPES OF COELOM</a:t>
            </a:r>
            <a:endParaRPr lang="en-IN" b="1" dirty="0">
              <a:solidFill>
                <a:srgbClr val="00B050"/>
              </a:solidFill>
            </a:endParaRPr>
          </a:p>
        </p:txBody>
      </p:sp>
      <p:sp>
        <p:nvSpPr>
          <p:cNvPr id="4" name="Text Placeholder 3"/>
          <p:cNvSpPr>
            <a:spLocks noGrp="1"/>
          </p:cNvSpPr>
          <p:nvPr>
            <p:ph type="body" idx="1"/>
          </p:nvPr>
        </p:nvSpPr>
        <p:spPr>
          <a:xfrm>
            <a:off x="990600" y="914400"/>
            <a:ext cx="3962400" cy="457200"/>
          </a:xfrm>
        </p:spPr>
        <p:txBody>
          <a:bodyPr/>
          <a:lstStyle/>
          <a:p>
            <a:r>
              <a:rPr lang="en-IN" dirty="0" smtClean="0"/>
              <a:t>PRIMARY COELOM	</a:t>
            </a:r>
            <a:endParaRPr lang="en-IN" dirty="0"/>
          </a:p>
        </p:txBody>
      </p:sp>
      <p:sp>
        <p:nvSpPr>
          <p:cNvPr id="6" name="Text Placeholder 5"/>
          <p:cNvSpPr>
            <a:spLocks noGrp="1"/>
          </p:cNvSpPr>
          <p:nvPr>
            <p:ph type="body" sz="half" idx="3"/>
          </p:nvPr>
        </p:nvSpPr>
        <p:spPr>
          <a:xfrm>
            <a:off x="5029200" y="762000"/>
            <a:ext cx="3733800" cy="457200"/>
          </a:xfrm>
        </p:spPr>
        <p:txBody>
          <a:bodyPr/>
          <a:lstStyle/>
          <a:p>
            <a:r>
              <a:rPr lang="en-IN" dirty="0" smtClean="0"/>
              <a:t>SECONDARY COELOM</a:t>
            </a:r>
            <a:endParaRPr lang="en-IN" dirty="0"/>
          </a:p>
        </p:txBody>
      </p:sp>
      <p:sp>
        <p:nvSpPr>
          <p:cNvPr id="5" name="Content Placeholder 4"/>
          <p:cNvSpPr>
            <a:spLocks noGrp="1"/>
          </p:cNvSpPr>
          <p:nvPr>
            <p:ph sz="half" idx="2"/>
          </p:nvPr>
        </p:nvSpPr>
        <p:spPr>
          <a:xfrm>
            <a:off x="685800" y="1295400"/>
            <a:ext cx="3810000" cy="5181600"/>
          </a:xfrm>
        </p:spPr>
        <p:txBody>
          <a:bodyPr>
            <a:normAutofit lnSpcReduction="10000"/>
          </a:bodyPr>
          <a:lstStyle/>
          <a:p>
            <a:pPr algn="just"/>
            <a:r>
              <a:rPr lang="en-IN" dirty="0" smtClean="0"/>
              <a:t>Also called as </a:t>
            </a:r>
            <a:r>
              <a:rPr lang="en-IN" b="1" dirty="0" smtClean="0"/>
              <a:t>false</a:t>
            </a:r>
            <a:r>
              <a:rPr lang="en-IN" dirty="0" smtClean="0"/>
              <a:t> coelom or pseudocoelom.</a:t>
            </a:r>
          </a:p>
          <a:p>
            <a:pPr algn="just"/>
            <a:r>
              <a:rPr lang="en-IN" dirty="0" smtClean="0"/>
              <a:t>Derived from the blastocoel of the embryo.</a:t>
            </a:r>
          </a:p>
          <a:p>
            <a:pPr algn="just"/>
            <a:r>
              <a:rPr lang="en-IN" dirty="0" smtClean="0"/>
              <a:t>Internal organs remain free in it since it is not bound by peritoneum or mesoderm</a:t>
            </a:r>
          </a:p>
          <a:p>
            <a:pPr algn="just"/>
            <a:r>
              <a:rPr lang="en-IN" dirty="0" smtClean="0"/>
              <a:t>It is a space enclosed by ectoderm on outside on the inside &amp; not by mesoderm on both sides.</a:t>
            </a:r>
          </a:p>
          <a:p>
            <a:pPr algn="just"/>
            <a:r>
              <a:rPr lang="en-IN" dirty="0" smtClean="0"/>
              <a:t>Ex: Rotifers &amp; roundworms etc.</a:t>
            </a:r>
          </a:p>
          <a:p>
            <a:endParaRPr lang="en-IN" dirty="0" smtClean="0"/>
          </a:p>
          <a:p>
            <a:endParaRPr lang="en-IN" dirty="0" smtClean="0"/>
          </a:p>
          <a:p>
            <a:endParaRPr lang="en-IN" dirty="0" smtClean="0"/>
          </a:p>
          <a:p>
            <a:endParaRPr lang="en-IN" dirty="0"/>
          </a:p>
        </p:txBody>
      </p:sp>
      <p:sp>
        <p:nvSpPr>
          <p:cNvPr id="7" name="Content Placeholder 6"/>
          <p:cNvSpPr>
            <a:spLocks noGrp="1"/>
          </p:cNvSpPr>
          <p:nvPr>
            <p:ph sz="half" idx="4"/>
          </p:nvPr>
        </p:nvSpPr>
        <p:spPr>
          <a:xfrm>
            <a:off x="4648200" y="1219200"/>
            <a:ext cx="4038600" cy="5181600"/>
          </a:xfrm>
        </p:spPr>
        <p:txBody>
          <a:bodyPr>
            <a:normAutofit lnSpcReduction="10000"/>
          </a:bodyPr>
          <a:lstStyle/>
          <a:p>
            <a:pPr algn="just"/>
            <a:r>
              <a:rPr lang="en-IN" dirty="0" smtClean="0"/>
              <a:t>The blastocoel is gradually obliterated by the embryonic archenteron without forming a primary coelom.</a:t>
            </a:r>
          </a:p>
          <a:p>
            <a:pPr algn="just"/>
            <a:r>
              <a:rPr lang="en-IN" dirty="0" smtClean="0"/>
              <a:t>Instead, a secondary or true coelom develops within the embryonic mesoderm and lined by a characteristic layer of flattened mesodermal epithelial cells, known as peritoneum, which also surrounds internal organs.</a:t>
            </a:r>
          </a:p>
          <a:p>
            <a:pPr algn="just"/>
            <a:r>
              <a:rPr lang="en-IN" dirty="0" smtClean="0"/>
              <a:t>Ex: Annelids</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Stages_of_development.png"/>
          <p:cNvPicPr>
            <a:picLocks noGrp="1" noChangeAspect="1"/>
          </p:cNvPicPr>
          <p:nvPr>
            <p:ph sz="quarter" idx="4294967295"/>
          </p:nvPr>
        </p:nvPicPr>
        <p:blipFill>
          <a:blip r:embed="rId2" cstate="print"/>
          <a:stretch>
            <a:fillRect/>
          </a:stretch>
        </p:blipFill>
        <p:spPr>
          <a:xfrm>
            <a:off x="533400" y="457200"/>
            <a:ext cx="8230864" cy="59817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638"/>
            <a:ext cx="8305800" cy="944562"/>
          </a:xfrm>
        </p:spPr>
        <p:txBody>
          <a:bodyPr>
            <a:normAutofit fontScale="90000"/>
          </a:bodyPr>
          <a:lstStyle/>
          <a:p>
            <a:r>
              <a:rPr lang="en-IN" sz="3200" b="1" dirty="0" smtClean="0">
                <a:solidFill>
                  <a:srgbClr val="00B050"/>
                </a:solidFill>
              </a:rPr>
              <a:t>ORGANIZATION OF BILATERIA BASED ON COELOM</a:t>
            </a:r>
            <a:endParaRPr lang="en-IN" sz="3200" b="1" dirty="0">
              <a:solidFill>
                <a:srgbClr val="00B050"/>
              </a:solidFill>
            </a:endParaRPr>
          </a:p>
        </p:txBody>
      </p:sp>
      <p:pic>
        <p:nvPicPr>
          <p:cNvPr id="4" name="Content Placeholder 3" descr="coelom.png"/>
          <p:cNvPicPr>
            <a:picLocks noGrp="1" noChangeAspect="1"/>
          </p:cNvPicPr>
          <p:nvPr>
            <p:ph sz="quarter" idx="1"/>
          </p:nvPr>
        </p:nvPicPr>
        <p:blipFill>
          <a:blip r:embed="rId2" cstate="print"/>
          <a:stretch>
            <a:fillRect/>
          </a:stretch>
        </p:blipFill>
        <p:spPr>
          <a:xfrm>
            <a:off x="588342" y="1600200"/>
            <a:ext cx="7946058" cy="47244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CERT_BIO_XI_C04_E01_003_S01.png"/>
          <p:cNvPicPr>
            <a:picLocks noGrp="1" noChangeAspect="1"/>
          </p:cNvPicPr>
          <p:nvPr>
            <p:ph sz="quarter" idx="4294967295"/>
          </p:nvPr>
        </p:nvPicPr>
        <p:blipFill>
          <a:blip r:embed="rId2" cstate="print"/>
          <a:stretch>
            <a:fillRect/>
          </a:stretch>
        </p:blipFill>
        <p:spPr>
          <a:xfrm>
            <a:off x="838200" y="838200"/>
            <a:ext cx="6978650" cy="45720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ypes-of-coeloms.gif"/>
          <p:cNvPicPr>
            <a:picLocks noGrp="1" noChangeAspect="1"/>
          </p:cNvPicPr>
          <p:nvPr>
            <p:ph sz="quarter" idx="4294967295"/>
          </p:nvPr>
        </p:nvPicPr>
        <p:blipFill>
          <a:blip r:embed="rId2" cstate="print"/>
          <a:stretch>
            <a:fillRect/>
          </a:stretch>
        </p:blipFill>
        <p:spPr>
          <a:xfrm>
            <a:off x="762000" y="457200"/>
            <a:ext cx="7894948" cy="57150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28600"/>
            <a:ext cx="7772400" cy="487362"/>
          </a:xfrm>
        </p:spPr>
        <p:txBody>
          <a:bodyPr>
            <a:normAutofit/>
          </a:bodyPr>
          <a:lstStyle/>
          <a:p>
            <a:r>
              <a:rPr lang="en-IN" sz="1800" dirty="0" smtClean="0">
                <a:solidFill>
                  <a:srgbClr val="00B050"/>
                </a:solidFill>
              </a:rPr>
              <a:t>3  types of structural body formation present in animals related to coelom:</a:t>
            </a:r>
            <a:endParaRPr lang="en-IN" sz="1800" dirty="0">
              <a:solidFill>
                <a:srgbClr val="00B050"/>
              </a:solidFill>
            </a:endParaRPr>
          </a:p>
        </p:txBody>
      </p:sp>
      <p:graphicFrame>
        <p:nvGraphicFramePr>
          <p:cNvPr id="4" name="Content Placeholder 3"/>
          <p:cNvGraphicFramePr>
            <a:graphicFrameLocks noGrp="1"/>
          </p:cNvGraphicFramePr>
          <p:nvPr>
            <p:ph sz="quarter" idx="4294967295"/>
          </p:nvPr>
        </p:nvGraphicFramePr>
        <p:xfrm>
          <a:off x="304800" y="762000"/>
          <a:ext cx="8534400" cy="5793688"/>
        </p:xfrm>
        <a:graphic>
          <a:graphicData uri="http://schemas.openxmlformats.org/drawingml/2006/table">
            <a:tbl>
              <a:tblPr firstRow="1" bandRow="1">
                <a:tableStyleId>{5C22544A-7EE6-4342-B048-85BDC9FD1C3A}</a:tableStyleId>
              </a:tblPr>
              <a:tblGrid>
                <a:gridCol w="2844800"/>
                <a:gridCol w="2844800"/>
                <a:gridCol w="2844800"/>
              </a:tblGrid>
              <a:tr h="1066800">
                <a:tc>
                  <a:txBody>
                    <a:bodyPr/>
                    <a:lstStyle/>
                    <a:p>
                      <a:r>
                        <a:rPr lang="en-IN" sz="2800" dirty="0" smtClean="0">
                          <a:solidFill>
                            <a:srgbClr val="00B050"/>
                          </a:solidFill>
                        </a:rPr>
                        <a:t>1.Acoelomate</a:t>
                      </a:r>
                      <a:endParaRPr lang="en-IN" sz="2800" dirty="0">
                        <a:solidFill>
                          <a:srgbClr val="00B050"/>
                        </a:solidFill>
                      </a:endParaRPr>
                    </a:p>
                  </a:txBody>
                  <a:tcPr marL="86360" marR="863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dirty="0" smtClean="0">
                          <a:solidFill>
                            <a:srgbClr val="00B050"/>
                          </a:solidFill>
                        </a:rPr>
                        <a:t>2. Pseudocoelomate</a:t>
                      </a:r>
                      <a:endParaRPr lang="en-IN" sz="2400" dirty="0">
                        <a:solidFill>
                          <a:srgbClr val="00B050"/>
                        </a:solidFill>
                      </a:endParaRPr>
                    </a:p>
                  </a:txBody>
                  <a:tcPr marL="86360" marR="863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dirty="0" err="1" smtClean="0">
                          <a:solidFill>
                            <a:srgbClr val="00B050"/>
                          </a:solidFill>
                        </a:rPr>
                        <a:t>Eucoelomate</a:t>
                      </a:r>
                      <a:r>
                        <a:rPr lang="en-IN" sz="2400" dirty="0" smtClean="0">
                          <a:solidFill>
                            <a:srgbClr val="00B050"/>
                          </a:solidFill>
                        </a:rPr>
                        <a:t>:</a:t>
                      </a:r>
                      <a:r>
                        <a:rPr lang="en-IN" sz="2000" dirty="0" smtClean="0">
                          <a:solidFill>
                            <a:srgbClr val="00B050"/>
                          </a:solidFill>
                        </a:rPr>
                        <a:t> </a:t>
                      </a:r>
                      <a:r>
                        <a:rPr lang="en-IN" sz="2000" b="0" dirty="0" smtClean="0">
                          <a:solidFill>
                            <a:schemeClr val="tx1"/>
                          </a:solidFill>
                        </a:rPr>
                        <a:t>divided into </a:t>
                      </a:r>
                      <a:r>
                        <a:rPr lang="en-IN" sz="2000" b="0" dirty="0" err="1" smtClean="0">
                          <a:solidFill>
                            <a:schemeClr val="tx1"/>
                          </a:solidFill>
                        </a:rPr>
                        <a:t>Protostomes</a:t>
                      </a:r>
                      <a:r>
                        <a:rPr lang="en-IN" sz="2000" b="0" dirty="0" smtClean="0">
                          <a:solidFill>
                            <a:schemeClr val="tx1"/>
                          </a:solidFill>
                        </a:rPr>
                        <a:t> &amp; </a:t>
                      </a:r>
                      <a:r>
                        <a:rPr lang="en-IN" sz="2000" b="0" dirty="0" err="1" smtClean="0">
                          <a:solidFill>
                            <a:schemeClr val="tx1"/>
                          </a:solidFill>
                        </a:rPr>
                        <a:t>Deuterostomes</a:t>
                      </a:r>
                      <a:endParaRPr lang="en-IN" sz="2000" b="0" dirty="0">
                        <a:solidFill>
                          <a:schemeClr val="tx1"/>
                        </a:solidFill>
                      </a:endParaRPr>
                    </a:p>
                  </a:txBody>
                  <a:tcPr marL="86360" marR="86360"/>
                </a:tc>
              </a:tr>
              <a:tr h="74800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IN" sz="2000" dirty="0" smtClean="0"/>
                        <a:t>Coelom is absent. </a:t>
                      </a:r>
                    </a:p>
                    <a:p>
                      <a:pPr algn="just"/>
                      <a:endParaRPr lang="en-IN" sz="2000" dirty="0"/>
                    </a:p>
                  </a:txBody>
                  <a:tcPr marL="86360" marR="86360"/>
                </a:tc>
                <a:tc>
                  <a:txBody>
                    <a:bodyPr/>
                    <a:lstStyle/>
                    <a:p>
                      <a:r>
                        <a:rPr lang="en-IN" sz="2000" dirty="0" smtClean="0"/>
                        <a:t>True coelom is not present. </a:t>
                      </a:r>
                    </a:p>
                  </a:txBody>
                  <a:tcPr marL="86360" marR="86360"/>
                </a:tc>
                <a:tc>
                  <a:txBody>
                    <a:bodyPr/>
                    <a:lstStyle/>
                    <a:p>
                      <a:r>
                        <a:rPr lang="en-IN" sz="2000" dirty="0" smtClean="0"/>
                        <a:t>True coelom</a:t>
                      </a:r>
                      <a:r>
                        <a:rPr lang="en-IN" sz="2000" baseline="0" dirty="0" smtClean="0"/>
                        <a:t> is present.</a:t>
                      </a:r>
                      <a:endParaRPr lang="en-IN" sz="2000" dirty="0"/>
                    </a:p>
                  </a:txBody>
                  <a:tcPr marL="86360" marR="86360"/>
                </a:tc>
              </a:tr>
              <a:tr h="1639855">
                <a:tc>
                  <a:txBody>
                    <a:bodyPr/>
                    <a:lstStyle/>
                    <a:p>
                      <a:pPr algn="just"/>
                      <a:r>
                        <a:rPr lang="en-IN" sz="2000" dirty="0" smtClean="0"/>
                        <a:t>The blastocoel is completely occupied by mesoderm</a:t>
                      </a:r>
                      <a:endParaRPr lang="en-IN" sz="2000" dirty="0"/>
                    </a:p>
                  </a:txBody>
                  <a:tcPr marL="86360" marR="86360"/>
                </a:tc>
                <a:tc>
                  <a:txBody>
                    <a:bodyPr/>
                    <a:lstStyle/>
                    <a:p>
                      <a:pPr algn="just"/>
                      <a:r>
                        <a:rPr lang="en-IN" sz="2000" dirty="0" smtClean="0"/>
                        <a:t>The blastocoel is partly filled by mesodermal cells. </a:t>
                      </a:r>
                      <a:endParaRPr lang="en-IN" sz="2000" dirty="0"/>
                    </a:p>
                  </a:txBody>
                  <a:tcPr marL="86360" marR="86360"/>
                </a:tc>
                <a:tc>
                  <a:txBody>
                    <a:bodyPr/>
                    <a:lstStyle/>
                    <a:p>
                      <a:pPr algn="just"/>
                      <a:r>
                        <a:rPr lang="en-IN" sz="2000" dirty="0" smtClean="0"/>
                        <a:t>The blastocoel present in the gastrula gets completely replaced by a true coelom. The body organs are suspended in the coelom by mesenteries. </a:t>
                      </a:r>
                    </a:p>
                  </a:txBody>
                  <a:tcPr marL="86360" marR="86360"/>
                </a:tc>
              </a:tr>
              <a:tr h="1122006">
                <a:tc>
                  <a:txBody>
                    <a:bodyPr/>
                    <a:lstStyle/>
                    <a:p>
                      <a:pPr algn="just"/>
                      <a:r>
                        <a:rPr lang="en-IN" sz="2000" dirty="0" smtClean="0"/>
                        <a:t>Ex. Porifera, </a:t>
                      </a:r>
                      <a:r>
                        <a:rPr lang="en-IN" sz="2000" dirty="0" err="1" smtClean="0"/>
                        <a:t>Coelenterata</a:t>
                      </a:r>
                      <a:r>
                        <a:rPr lang="en-IN" sz="2000" dirty="0" smtClean="0"/>
                        <a:t> &amp; Flatworms (</a:t>
                      </a:r>
                      <a:r>
                        <a:rPr lang="en-IN" sz="2000" dirty="0" err="1" smtClean="0"/>
                        <a:t>Platyhelminthes</a:t>
                      </a:r>
                      <a:r>
                        <a:rPr lang="en-IN" sz="2000" dirty="0" smtClean="0"/>
                        <a:t>)</a:t>
                      </a:r>
                      <a:endParaRPr lang="en-IN" sz="2000" dirty="0"/>
                    </a:p>
                  </a:txBody>
                  <a:tcPr marL="86360" marR="86360"/>
                </a:tc>
                <a:tc>
                  <a:txBody>
                    <a:bodyPr/>
                    <a:lstStyle/>
                    <a:p>
                      <a:r>
                        <a:rPr lang="en-IN" sz="2000" dirty="0" smtClean="0"/>
                        <a:t>The body cavity is lined by mesoderm only towards the body wall and mesoderm is not present towards the gut. </a:t>
                      </a:r>
                      <a:endParaRPr lang="en-IN" sz="2000" dirty="0"/>
                    </a:p>
                  </a:txBody>
                  <a:tcPr marL="86360" marR="86360"/>
                </a:tc>
                <a:tc>
                  <a:txBody>
                    <a:bodyPr/>
                    <a:lstStyle/>
                    <a:p>
                      <a:r>
                        <a:rPr lang="en-IN" sz="2000" dirty="0" smtClean="0"/>
                        <a:t>The coelom is lined by mesoderm on both the sides, towards the body wall and towards the gut.</a:t>
                      </a:r>
                      <a:endParaRPr lang="en-IN" sz="2000" dirty="0"/>
                    </a:p>
                  </a:txBody>
                  <a:tcPr marL="86360" marR="86360"/>
                </a:tc>
              </a:tr>
              <a:tr h="748004">
                <a:tc>
                  <a:txBody>
                    <a:bodyPr/>
                    <a:lstStyle/>
                    <a:p>
                      <a:pPr algn="just"/>
                      <a:r>
                        <a:rPr lang="en-IN" sz="2000" dirty="0" smtClean="0"/>
                        <a:t>There is only spongocoel or coelenteron present.</a:t>
                      </a:r>
                      <a:endParaRPr lang="en-IN" sz="2000" dirty="0"/>
                    </a:p>
                  </a:txBody>
                  <a:tcPr marL="86360" marR="86360"/>
                </a:tc>
                <a:tc>
                  <a:txBody>
                    <a:bodyPr/>
                    <a:lstStyle/>
                    <a:p>
                      <a:r>
                        <a:rPr lang="en-IN" sz="2000" dirty="0" smtClean="0"/>
                        <a:t>E.g. Roundworms (</a:t>
                      </a:r>
                      <a:r>
                        <a:rPr lang="en-IN" sz="2000" dirty="0" err="1" smtClean="0"/>
                        <a:t>Aschelminthes</a:t>
                      </a:r>
                      <a:r>
                        <a:rPr lang="en-IN" sz="2000" dirty="0" smtClean="0"/>
                        <a:t>) </a:t>
                      </a:r>
                      <a:endParaRPr lang="en-IN" sz="2000" dirty="0"/>
                    </a:p>
                  </a:txBody>
                  <a:tcPr marL="86360" marR="86360"/>
                </a:tc>
                <a:tc>
                  <a:txBody>
                    <a:bodyPr/>
                    <a:lstStyle/>
                    <a:p>
                      <a:r>
                        <a:rPr lang="en-IN" sz="2000" dirty="0" smtClean="0"/>
                        <a:t>E.g. from the phylum Annelida to </a:t>
                      </a:r>
                      <a:r>
                        <a:rPr lang="en-IN" sz="2000" dirty="0" err="1" smtClean="0"/>
                        <a:t>Chordata</a:t>
                      </a:r>
                      <a:r>
                        <a:rPr lang="en-IN" sz="2000" dirty="0" smtClean="0"/>
                        <a:t>.</a:t>
                      </a:r>
                      <a:endParaRPr lang="en-IN" sz="2000" dirty="0"/>
                    </a:p>
                  </a:txBody>
                  <a:tcPr marL="86360" marR="86360"/>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4294967295"/>
          </p:nvPr>
        </p:nvSpPr>
        <p:spPr>
          <a:xfrm>
            <a:off x="457200" y="228600"/>
            <a:ext cx="2895600" cy="6172200"/>
          </a:xfrm>
          <a:solidFill>
            <a:schemeClr val="tx2">
              <a:lumMod val="40000"/>
              <a:lumOff val="60000"/>
            </a:schemeClr>
          </a:solidFill>
        </p:spPr>
        <p:txBody>
          <a:bodyPr>
            <a:normAutofit fontScale="92500" lnSpcReduction="20000"/>
          </a:bodyPr>
          <a:lstStyle/>
          <a:p>
            <a:pPr algn="just"/>
            <a:r>
              <a:rPr lang="en-IN" b="1" dirty="0" err="1" smtClean="0"/>
              <a:t>Eucoelomates</a:t>
            </a:r>
            <a:r>
              <a:rPr lang="en-IN" dirty="0" smtClean="0"/>
              <a:t> :</a:t>
            </a:r>
          </a:p>
          <a:p>
            <a:pPr algn="just"/>
            <a:r>
              <a:rPr lang="en-IN" dirty="0" smtClean="0"/>
              <a:t>They are divided into </a:t>
            </a:r>
            <a:r>
              <a:rPr lang="en-IN" b="1" dirty="0" err="1" smtClean="0"/>
              <a:t>Protostomes</a:t>
            </a:r>
            <a:r>
              <a:rPr lang="en-IN" b="1" dirty="0" smtClean="0"/>
              <a:t> &amp; </a:t>
            </a:r>
            <a:r>
              <a:rPr lang="en-IN" b="1" dirty="0" err="1" smtClean="0"/>
              <a:t>Deuterostomes</a:t>
            </a:r>
            <a:r>
              <a:rPr lang="en-IN" b="1" dirty="0" smtClean="0"/>
              <a:t> </a:t>
            </a:r>
            <a:r>
              <a:rPr lang="en-IN" dirty="0" smtClean="0"/>
              <a:t>on the basis of different embryonic development. The process of coelom formation in </a:t>
            </a:r>
            <a:r>
              <a:rPr lang="en-IN" dirty="0" err="1" smtClean="0"/>
              <a:t>protostomes</a:t>
            </a:r>
            <a:r>
              <a:rPr lang="en-IN" dirty="0" smtClean="0"/>
              <a:t> and </a:t>
            </a:r>
            <a:r>
              <a:rPr lang="en-IN" dirty="0" err="1" smtClean="0"/>
              <a:t>deuterostomes</a:t>
            </a:r>
            <a:r>
              <a:rPr lang="en-IN" dirty="0" smtClean="0"/>
              <a:t> is different. </a:t>
            </a:r>
          </a:p>
          <a:p>
            <a:pPr algn="just"/>
            <a:r>
              <a:rPr lang="en-IN" dirty="0" smtClean="0"/>
              <a:t>The coelom is categorised into two types on the basis of formation, namely, </a:t>
            </a:r>
            <a:r>
              <a:rPr lang="en-IN" b="1" dirty="0" smtClean="0"/>
              <a:t>Schizocoelom and </a:t>
            </a:r>
            <a:r>
              <a:rPr lang="en-IN" b="1" dirty="0" err="1" smtClean="0"/>
              <a:t>Enterocoelom</a:t>
            </a:r>
            <a:r>
              <a:rPr lang="en-IN" b="1" dirty="0" smtClean="0"/>
              <a:t>.</a:t>
            </a:r>
            <a:endParaRPr lang="en-IN" dirty="0" smtClean="0"/>
          </a:p>
          <a:p>
            <a:pPr algn="just"/>
            <a:endParaRPr lang="en-IN" dirty="0"/>
          </a:p>
        </p:txBody>
      </p:sp>
      <p:pic>
        <p:nvPicPr>
          <p:cNvPr id="6" name="Content Placeholder 3" descr="schizocoelom-protostomes-eneterocoelom-deuterostomes.png"/>
          <p:cNvPicPr>
            <a:picLocks noGrp="1" noChangeAspect="1"/>
          </p:cNvPicPr>
          <p:nvPr>
            <p:ph sz="quarter" idx="4294967295"/>
          </p:nvPr>
        </p:nvPicPr>
        <p:blipFill>
          <a:blip r:embed="rId2" cstate="print"/>
          <a:stretch>
            <a:fillRect/>
          </a:stretch>
        </p:blipFill>
        <p:spPr>
          <a:xfrm>
            <a:off x="3429000" y="228600"/>
            <a:ext cx="5181600" cy="6096000"/>
          </a:xfrm>
          <a:ln>
            <a:solidFill>
              <a:schemeClr val="accent1">
                <a:lumMod val="50000"/>
              </a:schemeClr>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uterostomes-And-Protostomes.png"/>
          <p:cNvPicPr>
            <a:picLocks noGrp="1" noChangeAspect="1"/>
          </p:cNvPicPr>
          <p:nvPr>
            <p:ph sz="quarter" idx="4294967295"/>
          </p:nvPr>
        </p:nvPicPr>
        <p:blipFill>
          <a:blip r:embed="rId2" cstate="print"/>
          <a:stretch>
            <a:fillRect/>
          </a:stretch>
        </p:blipFill>
        <p:spPr>
          <a:xfrm>
            <a:off x="304800" y="228600"/>
            <a:ext cx="8305800" cy="60960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274638"/>
            <a:ext cx="7772400" cy="868362"/>
          </a:xfrm>
        </p:spPr>
        <p:txBody>
          <a:bodyPr/>
          <a:lstStyle/>
          <a:p>
            <a:r>
              <a:rPr lang="en-IN" dirty="0" smtClean="0"/>
              <a:t>COELOMIC DIVISION OF METAZOA</a:t>
            </a:r>
            <a:endParaRPr lang="en-IN" dirty="0"/>
          </a:p>
        </p:txBody>
      </p:sp>
      <p:sp>
        <p:nvSpPr>
          <p:cNvPr id="6" name="Content Placeholder 5"/>
          <p:cNvSpPr>
            <a:spLocks noGrp="1"/>
          </p:cNvSpPr>
          <p:nvPr>
            <p:ph sz="quarter" idx="2"/>
          </p:nvPr>
        </p:nvSpPr>
        <p:spPr>
          <a:solidFill>
            <a:schemeClr val="accent1">
              <a:lumMod val="40000"/>
              <a:lumOff val="60000"/>
            </a:schemeClr>
          </a:solidFill>
        </p:spPr>
        <p:txBody>
          <a:bodyPr>
            <a:normAutofit fontScale="92500" lnSpcReduction="10000"/>
          </a:bodyPr>
          <a:lstStyle/>
          <a:p>
            <a:pPr>
              <a:buNone/>
            </a:pPr>
            <a:r>
              <a:rPr lang="en-IN" b="1" dirty="0" smtClean="0"/>
              <a:t>1. </a:t>
            </a:r>
            <a:r>
              <a:rPr lang="en-IN" b="1" dirty="0" err="1" smtClean="0"/>
              <a:t>Acoelomata</a:t>
            </a:r>
            <a:r>
              <a:rPr lang="en-IN" b="1" dirty="0" smtClean="0"/>
              <a:t>:</a:t>
            </a:r>
          </a:p>
          <a:p>
            <a:r>
              <a:rPr lang="en-IN" b="1" dirty="0" smtClean="0"/>
              <a:t> </a:t>
            </a:r>
            <a:r>
              <a:rPr lang="en-IN" dirty="0" smtClean="0"/>
              <a:t>No coelom or body cavity.</a:t>
            </a:r>
          </a:p>
          <a:p>
            <a:r>
              <a:rPr lang="en-IN" dirty="0" smtClean="0"/>
              <a:t>Embryonic mesoderm remains as a solid layer.</a:t>
            </a:r>
          </a:p>
          <a:p>
            <a:r>
              <a:rPr lang="en-IN" dirty="0" smtClean="0"/>
              <a:t>The space between the body wall(ectoderm) and gut(endoderm) is filled up by </a:t>
            </a:r>
            <a:r>
              <a:rPr lang="en-IN" dirty="0" smtClean="0">
                <a:solidFill>
                  <a:srgbClr val="FF0000"/>
                </a:solidFill>
              </a:rPr>
              <a:t>mesenchyme</a:t>
            </a:r>
            <a:r>
              <a:rPr lang="en-IN" dirty="0" smtClean="0"/>
              <a:t> and muscle fibres.</a:t>
            </a:r>
          </a:p>
          <a:p>
            <a:r>
              <a:rPr lang="nn-NO" dirty="0" smtClean="0"/>
              <a:t>Ex:Porifera,Coelenterata,</a:t>
            </a:r>
          </a:p>
          <a:p>
            <a:pPr>
              <a:buNone/>
            </a:pPr>
            <a:r>
              <a:rPr lang="nn-NO" dirty="0" smtClean="0"/>
              <a:t>	Ctenophora,platyhelminthes and Nemertinea</a:t>
            </a:r>
            <a:endParaRPr lang="en-IN" dirty="0"/>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914400" y="1600200"/>
            <a:ext cx="3799305"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4294967295"/>
          </p:nvPr>
        </p:nvSpPr>
        <p:spPr>
          <a:xfrm>
            <a:off x="4572000" y="381000"/>
            <a:ext cx="4038600" cy="6019800"/>
          </a:xfrm>
          <a:solidFill>
            <a:schemeClr val="accent1">
              <a:lumMod val="40000"/>
              <a:lumOff val="60000"/>
            </a:schemeClr>
          </a:solidFill>
        </p:spPr>
        <p:txBody>
          <a:bodyPr>
            <a:normAutofit lnSpcReduction="10000"/>
          </a:bodyPr>
          <a:lstStyle/>
          <a:p>
            <a:pPr>
              <a:buNone/>
            </a:pPr>
            <a:r>
              <a:rPr lang="en-IN" dirty="0" smtClean="0"/>
              <a:t>2. </a:t>
            </a:r>
            <a:r>
              <a:rPr lang="en-IN" b="1" dirty="0" err="1" smtClean="0"/>
              <a:t>Pseudocoelomata</a:t>
            </a:r>
            <a:r>
              <a:rPr lang="en-IN" dirty="0" smtClean="0"/>
              <a:t>:</a:t>
            </a:r>
          </a:p>
          <a:p>
            <a:pPr algn="just"/>
            <a:r>
              <a:rPr lang="en-IN" dirty="0" smtClean="0"/>
              <a:t>Body space is a  </a:t>
            </a:r>
            <a:r>
              <a:rPr lang="en-IN" dirty="0" err="1" smtClean="0"/>
              <a:t>pseudocoel</a:t>
            </a:r>
            <a:r>
              <a:rPr lang="en-IN" dirty="0" smtClean="0"/>
              <a:t> or false coelom .</a:t>
            </a:r>
          </a:p>
          <a:p>
            <a:pPr algn="just"/>
            <a:r>
              <a:rPr lang="en-IN" dirty="0" err="1" smtClean="0"/>
              <a:t>Embryologically</a:t>
            </a:r>
            <a:r>
              <a:rPr lang="en-IN" dirty="0" smtClean="0"/>
              <a:t>, the </a:t>
            </a:r>
            <a:r>
              <a:rPr lang="en-IN" dirty="0" err="1" smtClean="0"/>
              <a:t>pseudocoelom</a:t>
            </a:r>
            <a:r>
              <a:rPr lang="en-IN" dirty="0" smtClean="0"/>
              <a:t> is derived from the blastocoel of the embryo. The internal organs are free within the space, as there is no peritoneum bounding the cavity</a:t>
            </a:r>
          </a:p>
          <a:p>
            <a:pPr algn="just"/>
            <a:r>
              <a:rPr lang="en-IN" dirty="0" smtClean="0"/>
              <a:t>Animals possessing it are known as </a:t>
            </a:r>
            <a:r>
              <a:rPr lang="en-IN" dirty="0" err="1" smtClean="0"/>
              <a:t>pseudocoelomates</a:t>
            </a:r>
            <a:r>
              <a:rPr lang="en-IN" dirty="0" smtClean="0"/>
              <a:t>.</a:t>
            </a:r>
          </a:p>
          <a:p>
            <a:pPr algn="just"/>
            <a:r>
              <a:rPr lang="en-IN" dirty="0" err="1" smtClean="0"/>
              <a:t>Ex:Nematoda,Rotifera</a:t>
            </a:r>
            <a:r>
              <a:rPr lang="en-IN" dirty="0" smtClean="0"/>
              <a:t>, </a:t>
            </a:r>
            <a:r>
              <a:rPr lang="en-IN" dirty="0" err="1" smtClean="0"/>
              <a:t>Acanthocephala</a:t>
            </a:r>
            <a:r>
              <a:rPr lang="en-IN" dirty="0" smtClean="0"/>
              <a:t>, </a:t>
            </a:r>
            <a:r>
              <a:rPr lang="en-IN" dirty="0" err="1" smtClean="0"/>
              <a:t>Ectoprocta</a:t>
            </a:r>
            <a:r>
              <a:rPr lang="en-IN" dirty="0" smtClean="0"/>
              <a:t> and </a:t>
            </a:r>
            <a:r>
              <a:rPr lang="en-IN" dirty="0" err="1" smtClean="0"/>
              <a:t>Gastrotricha</a:t>
            </a:r>
            <a:endParaRPr lang="en-IN" dirty="0"/>
          </a:p>
        </p:txBody>
      </p:sp>
      <p:pic>
        <p:nvPicPr>
          <p:cNvPr id="2050" name="Picture 2"/>
          <p:cNvPicPr>
            <a:picLocks noGrp="1" noChangeAspect="1" noChangeArrowheads="1"/>
          </p:cNvPicPr>
          <p:nvPr>
            <p:ph sz="quarter" idx="4294967295"/>
          </p:nvPr>
        </p:nvPicPr>
        <p:blipFill>
          <a:blip r:embed="rId2" cstate="print"/>
          <a:srcRect/>
          <a:stretch>
            <a:fillRect/>
          </a:stretch>
        </p:blipFill>
        <p:spPr bwMode="auto">
          <a:xfrm>
            <a:off x="533400" y="762001"/>
            <a:ext cx="38862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IN" sz="3200" dirty="0" smtClean="0">
                <a:solidFill>
                  <a:schemeClr val="tx1"/>
                </a:solidFill>
              </a:rPr>
              <a:t>3.Coelomata or </a:t>
            </a:r>
            <a:r>
              <a:rPr lang="en-IN" sz="3200" dirty="0" err="1" smtClean="0">
                <a:solidFill>
                  <a:schemeClr val="tx1"/>
                </a:solidFill>
              </a:rPr>
              <a:t>Eucoelomata</a:t>
            </a:r>
            <a:endParaRPr lang="en-IN" sz="3200" dirty="0">
              <a:solidFill>
                <a:schemeClr val="tx1"/>
              </a:solidFill>
            </a:endParaRPr>
          </a:p>
        </p:txBody>
      </p:sp>
      <p:sp>
        <p:nvSpPr>
          <p:cNvPr id="3" name="Content Placeholder 2"/>
          <p:cNvSpPr>
            <a:spLocks noGrp="1"/>
          </p:cNvSpPr>
          <p:nvPr>
            <p:ph sz="quarter" idx="1"/>
          </p:nvPr>
        </p:nvSpPr>
        <p:spPr/>
        <p:txBody>
          <a:bodyPr>
            <a:normAutofit fontScale="92500" lnSpcReduction="20000"/>
          </a:bodyPr>
          <a:lstStyle/>
          <a:p>
            <a:pPr algn="just"/>
            <a:r>
              <a:rPr lang="en-IN" dirty="0" smtClean="0"/>
              <a:t>In rest of the </a:t>
            </a:r>
            <a:r>
              <a:rPr lang="en-IN" dirty="0" err="1" smtClean="0"/>
              <a:t>bilateria</a:t>
            </a:r>
            <a:r>
              <a:rPr lang="en-IN" dirty="0" smtClean="0"/>
              <a:t>, the body-cavity present between the body wall and gut is lined by a peritoneum. Peritoneum consists of epithelial cells derived by embryonic mesoderm. This type of cavity is known as true coelom and the animals possessing it are known as </a:t>
            </a:r>
            <a:r>
              <a:rPr lang="en-IN" b="1" dirty="0" err="1" smtClean="0"/>
              <a:t>Eucoelomates</a:t>
            </a:r>
            <a:r>
              <a:rPr lang="en-IN" dirty="0" smtClean="0"/>
              <a:t>.</a:t>
            </a:r>
          </a:p>
          <a:p>
            <a:pPr algn="just"/>
            <a:r>
              <a:rPr lang="en-IN" dirty="0" smtClean="0"/>
              <a:t>(Body space is a  true coelom enclosed by mesoderm on both sides)</a:t>
            </a:r>
          </a:p>
          <a:p>
            <a:r>
              <a:rPr lang="en-IN" dirty="0" err="1" smtClean="0"/>
              <a:t>Ex:Annelida</a:t>
            </a:r>
            <a:r>
              <a:rPr lang="en-IN" dirty="0" smtClean="0"/>
              <a:t>, Arthropoda, Mollusca, Echinodermata, </a:t>
            </a:r>
            <a:r>
              <a:rPr lang="en-IN" dirty="0" err="1" smtClean="0"/>
              <a:t>Hemichordata</a:t>
            </a:r>
            <a:r>
              <a:rPr lang="en-IN" dirty="0" smtClean="0"/>
              <a:t> and </a:t>
            </a:r>
            <a:r>
              <a:rPr lang="en-IN" dirty="0" err="1" smtClean="0"/>
              <a:t>Chordata</a:t>
            </a:r>
            <a:r>
              <a:rPr lang="en-IN" dirty="0" smtClean="0"/>
              <a:t>.</a:t>
            </a:r>
          </a:p>
          <a:p>
            <a:r>
              <a:rPr lang="en-IN" dirty="0" smtClean="0"/>
              <a:t>True coelomates are of the following types(Hyman, 1951)</a:t>
            </a:r>
          </a:p>
          <a:p>
            <a:pPr algn="just">
              <a:buNone/>
            </a:pPr>
            <a:r>
              <a:rPr lang="en-IN" dirty="0" smtClean="0"/>
              <a:t>A</a:t>
            </a:r>
            <a:r>
              <a:rPr lang="en-IN" b="1" dirty="0" smtClean="0"/>
              <a:t>) </a:t>
            </a:r>
            <a:r>
              <a:rPr lang="en-IN" b="1" dirty="0" err="1" smtClean="0"/>
              <a:t>Schizocoelomates</a:t>
            </a:r>
            <a:endParaRPr lang="en-IN" b="1" dirty="0" smtClean="0"/>
          </a:p>
          <a:p>
            <a:pPr algn="just">
              <a:buNone/>
            </a:pPr>
            <a:r>
              <a:rPr lang="en-IN" b="1" dirty="0" smtClean="0"/>
              <a:t>B) </a:t>
            </a:r>
            <a:r>
              <a:rPr lang="en-IN" b="1" dirty="0" err="1" smtClean="0"/>
              <a:t>Mesenchymal</a:t>
            </a:r>
            <a:r>
              <a:rPr lang="en-IN" b="1" dirty="0" smtClean="0"/>
              <a:t> coelomates</a:t>
            </a:r>
          </a:p>
          <a:p>
            <a:pPr algn="just">
              <a:buNone/>
            </a:pPr>
            <a:r>
              <a:rPr lang="en-IN" b="1" dirty="0" smtClean="0"/>
              <a:t>C)</a:t>
            </a:r>
            <a:r>
              <a:rPr lang="en-IN" b="1" dirty="0" err="1" smtClean="0"/>
              <a:t>Enterocoelomates</a:t>
            </a:r>
            <a:endParaRPr lang="en-IN" b="1" dirty="0" smtClean="0"/>
          </a:p>
          <a:p>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76213" y="614363"/>
            <a:ext cx="8791575" cy="562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4800600" y="762000"/>
            <a:ext cx="3962400" cy="5715000"/>
          </a:xfrm>
          <a:solidFill>
            <a:schemeClr val="accent1">
              <a:lumMod val="40000"/>
              <a:lumOff val="60000"/>
            </a:schemeClr>
          </a:solidFill>
        </p:spPr>
        <p:txBody>
          <a:bodyPr>
            <a:normAutofit fontScale="92500"/>
          </a:bodyPr>
          <a:lstStyle/>
          <a:p>
            <a:pPr>
              <a:buNone/>
            </a:pPr>
            <a:r>
              <a:rPr lang="en-IN" b="1" dirty="0" smtClean="0"/>
              <a:t>A) </a:t>
            </a:r>
            <a:r>
              <a:rPr lang="en-IN" b="1" dirty="0" err="1" smtClean="0"/>
              <a:t>Schizocoelomates</a:t>
            </a:r>
            <a:r>
              <a:rPr lang="en-IN" b="1" dirty="0" smtClean="0"/>
              <a:t> :</a:t>
            </a:r>
          </a:p>
          <a:p>
            <a:r>
              <a:rPr lang="en-IN" dirty="0" smtClean="0"/>
              <a:t>True coelomates in which the body cavity originates by splitting of mesodermal tissue at the time of gastrulation. </a:t>
            </a:r>
          </a:p>
          <a:p>
            <a:r>
              <a:rPr lang="en-IN" dirty="0" smtClean="0"/>
              <a:t>This method of coelom formation is called  </a:t>
            </a:r>
            <a:r>
              <a:rPr lang="en-IN" sz="2200" dirty="0" smtClean="0">
                <a:solidFill>
                  <a:srgbClr val="FF0000"/>
                </a:solidFill>
              </a:rPr>
              <a:t>Schizocoelous</a:t>
            </a:r>
            <a:r>
              <a:rPr lang="en-IN" sz="2200" dirty="0" smtClean="0"/>
              <a:t> (Greek: </a:t>
            </a:r>
            <a:r>
              <a:rPr lang="en-IN" sz="2200" i="1" dirty="0" err="1" smtClean="0"/>
              <a:t>schizo</a:t>
            </a:r>
            <a:r>
              <a:rPr lang="en-IN" sz="2200" i="1" dirty="0" smtClean="0"/>
              <a:t> = split), </a:t>
            </a:r>
          </a:p>
          <a:p>
            <a:r>
              <a:rPr lang="en-IN" dirty="0" smtClean="0"/>
              <a:t>Sometimes the schizocoelom is filled with blood and is called </a:t>
            </a:r>
            <a:r>
              <a:rPr lang="en-IN" b="1" dirty="0" smtClean="0"/>
              <a:t>haemocoel </a:t>
            </a:r>
            <a:r>
              <a:rPr lang="en-IN" dirty="0" smtClean="0"/>
              <a:t>as in arthropods and </a:t>
            </a:r>
            <a:r>
              <a:rPr lang="en-IN" dirty="0" err="1" smtClean="0"/>
              <a:t>mollusca</a:t>
            </a:r>
            <a:r>
              <a:rPr lang="en-IN" dirty="0" smtClean="0"/>
              <a:t>.</a:t>
            </a:r>
            <a:r>
              <a:rPr lang="en-IN" b="1" i="1" dirty="0" smtClean="0"/>
              <a:t> </a:t>
            </a:r>
          </a:p>
          <a:p>
            <a:r>
              <a:rPr lang="en-IN" dirty="0" err="1" smtClean="0"/>
              <a:t>Ex:Protostomia</a:t>
            </a:r>
            <a:r>
              <a:rPr lang="en-IN" dirty="0" smtClean="0"/>
              <a:t>(Annelids, arthropods &amp;molluscs).</a:t>
            </a:r>
          </a:p>
          <a:p>
            <a:pPr>
              <a:buNone/>
            </a:pPr>
            <a:endParaRPr lang="en-IN" dirty="0"/>
          </a:p>
        </p:txBody>
      </p:sp>
      <p:pic>
        <p:nvPicPr>
          <p:cNvPr id="3074" name="Picture 2"/>
          <p:cNvPicPr>
            <a:picLocks noGrp="1" noChangeAspect="1" noChangeArrowheads="1"/>
          </p:cNvPicPr>
          <p:nvPr>
            <p:ph sz="quarter" idx="4294967295"/>
          </p:nvPr>
        </p:nvPicPr>
        <p:blipFill>
          <a:blip r:embed="rId2" cstate="print"/>
          <a:srcRect/>
          <a:stretch>
            <a:fillRect/>
          </a:stretch>
        </p:blipFill>
        <p:spPr bwMode="auto">
          <a:xfrm>
            <a:off x="381000" y="685800"/>
            <a:ext cx="4495800" cy="5105400"/>
          </a:xfrm>
          <a:prstGeom prst="rect">
            <a:avLst/>
          </a:prstGeom>
          <a:solidFill>
            <a:schemeClr val="accent1">
              <a:lumMod val="40000"/>
              <a:lumOff val="60000"/>
            </a:schemeClr>
          </a:solid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dirty="0" smtClean="0">
                <a:solidFill>
                  <a:schemeClr val="tx1"/>
                </a:solidFill>
              </a:rPr>
              <a:t>B) </a:t>
            </a:r>
            <a:r>
              <a:rPr lang="en-IN" sz="3200" dirty="0" err="1" smtClean="0">
                <a:solidFill>
                  <a:schemeClr val="tx1"/>
                </a:solidFill>
              </a:rPr>
              <a:t>Mesenchymal</a:t>
            </a:r>
            <a:r>
              <a:rPr lang="en-IN" sz="3200" dirty="0" smtClean="0">
                <a:solidFill>
                  <a:schemeClr val="tx1"/>
                </a:solidFill>
              </a:rPr>
              <a:t> Coelomates:</a:t>
            </a:r>
            <a:endParaRPr lang="en-IN" sz="3200" dirty="0">
              <a:solidFill>
                <a:schemeClr val="tx1"/>
              </a:solidFill>
            </a:endParaRPr>
          </a:p>
        </p:txBody>
      </p:sp>
      <p:sp>
        <p:nvSpPr>
          <p:cNvPr id="3" name="Content Placeholder 2"/>
          <p:cNvSpPr>
            <a:spLocks noGrp="1"/>
          </p:cNvSpPr>
          <p:nvPr>
            <p:ph sz="quarter" idx="1"/>
          </p:nvPr>
        </p:nvSpPr>
        <p:spPr>
          <a:xfrm>
            <a:off x="1219200" y="1905000"/>
            <a:ext cx="6781800" cy="2971800"/>
          </a:xfrm>
          <a:solidFill>
            <a:schemeClr val="accent1">
              <a:lumMod val="40000"/>
              <a:lumOff val="60000"/>
            </a:schemeClr>
          </a:solidFill>
        </p:spPr>
        <p:txBody>
          <a:bodyPr>
            <a:normAutofit/>
          </a:bodyPr>
          <a:lstStyle/>
          <a:p>
            <a:pPr algn="just"/>
            <a:r>
              <a:rPr lang="en-IN" sz="3200" dirty="0" smtClean="0"/>
              <a:t>It is seen only in </a:t>
            </a:r>
            <a:r>
              <a:rPr lang="en-IN" sz="3200" dirty="0" err="1" smtClean="0"/>
              <a:t>Phoronida</a:t>
            </a:r>
            <a:r>
              <a:rPr lang="en-IN" sz="3200" dirty="0" smtClean="0"/>
              <a:t> in which </a:t>
            </a:r>
            <a:r>
              <a:rPr lang="en-IN" sz="3200" dirty="0" err="1" smtClean="0"/>
              <a:t>mesenchymal</a:t>
            </a:r>
            <a:r>
              <a:rPr lang="en-IN" sz="3200" dirty="0" smtClean="0"/>
              <a:t> cells rearrange to enclose a space or coelom </a:t>
            </a:r>
            <a:r>
              <a:rPr lang="en-IN" sz="3200" dirty="0" err="1" smtClean="0"/>
              <a:t>ehich</a:t>
            </a:r>
            <a:r>
              <a:rPr lang="en-IN" sz="3200" dirty="0" smtClean="0"/>
              <a:t> is regarded an aberrant </a:t>
            </a:r>
            <a:r>
              <a:rPr lang="en-IN" sz="3200" dirty="0" err="1" smtClean="0"/>
              <a:t>schizocoel</a:t>
            </a:r>
            <a:r>
              <a:rPr lang="en-IN" sz="3200" dirty="0" smtClean="0"/>
              <a:t>.</a:t>
            </a:r>
            <a:endParaRPr lang="en-IN"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4294967295"/>
          </p:nvPr>
        </p:nvSpPr>
        <p:spPr>
          <a:xfrm>
            <a:off x="4648200" y="457200"/>
            <a:ext cx="4343400" cy="5943600"/>
          </a:xfrm>
          <a:solidFill>
            <a:schemeClr val="accent1">
              <a:lumMod val="40000"/>
              <a:lumOff val="60000"/>
            </a:schemeClr>
          </a:solidFill>
        </p:spPr>
        <p:txBody>
          <a:bodyPr>
            <a:normAutofit/>
          </a:bodyPr>
          <a:lstStyle/>
          <a:p>
            <a:pPr>
              <a:buNone/>
            </a:pPr>
            <a:r>
              <a:rPr lang="en-IN" b="1" dirty="0" smtClean="0"/>
              <a:t>C)</a:t>
            </a:r>
            <a:r>
              <a:rPr lang="en-IN" b="1" dirty="0" err="1" smtClean="0"/>
              <a:t>Enterocoelomates</a:t>
            </a:r>
            <a:r>
              <a:rPr lang="en-IN" b="1" dirty="0" smtClean="0"/>
              <a:t>: </a:t>
            </a:r>
          </a:p>
          <a:p>
            <a:pPr algn="just"/>
            <a:r>
              <a:rPr lang="en-IN" dirty="0" smtClean="0"/>
              <a:t>Coelom arises by out-pouching of the archenteron during gastrulation. </a:t>
            </a:r>
          </a:p>
          <a:p>
            <a:pPr algn="just"/>
            <a:r>
              <a:rPr lang="en-IN" dirty="0" smtClean="0"/>
              <a:t>After </a:t>
            </a:r>
            <a:r>
              <a:rPr lang="en-IN" dirty="0" err="1" smtClean="0"/>
              <a:t>seperation</a:t>
            </a:r>
            <a:r>
              <a:rPr lang="en-IN" dirty="0" smtClean="0"/>
              <a:t> from endoderm, pouches fuse &amp; then expands </a:t>
            </a:r>
            <a:r>
              <a:rPr lang="en-IN" dirty="0" err="1" smtClean="0"/>
              <a:t>untill</a:t>
            </a:r>
            <a:r>
              <a:rPr lang="en-IN" dirty="0" smtClean="0"/>
              <a:t> they touch the gut on the inner side and body wall on the outer side. This method of coelom formation is called </a:t>
            </a:r>
            <a:r>
              <a:rPr lang="en-IN" b="1" dirty="0" err="1" smtClean="0"/>
              <a:t>enterocoelous</a:t>
            </a:r>
            <a:r>
              <a:rPr lang="en-IN" b="1" dirty="0" smtClean="0"/>
              <a:t>.</a:t>
            </a:r>
          </a:p>
          <a:p>
            <a:pPr algn="just"/>
            <a:r>
              <a:rPr lang="en-IN" dirty="0" err="1" smtClean="0"/>
              <a:t>Ex:Deuterostomia</a:t>
            </a:r>
            <a:r>
              <a:rPr lang="en-IN" dirty="0" smtClean="0"/>
              <a:t>(</a:t>
            </a:r>
            <a:r>
              <a:rPr lang="en-IN" dirty="0" err="1" smtClean="0"/>
              <a:t>Echinodermata,Hemichordata&amp;chordates</a:t>
            </a:r>
            <a:r>
              <a:rPr lang="en-IN" dirty="0" smtClean="0"/>
              <a:t>)&amp; </a:t>
            </a:r>
            <a:r>
              <a:rPr lang="en-IN" dirty="0" err="1" smtClean="0"/>
              <a:t>Branchiopoda</a:t>
            </a:r>
            <a:r>
              <a:rPr lang="en-IN" dirty="0" smtClean="0"/>
              <a:t>.</a:t>
            </a:r>
            <a:endParaRPr lang="en-IN" dirty="0"/>
          </a:p>
        </p:txBody>
      </p:sp>
      <p:pic>
        <p:nvPicPr>
          <p:cNvPr id="4098" name="Picture 2"/>
          <p:cNvPicPr>
            <a:picLocks noGrp="1" noChangeAspect="1" noChangeArrowheads="1"/>
          </p:cNvPicPr>
          <p:nvPr>
            <p:ph sz="quarter" idx="4294967295"/>
          </p:nvPr>
        </p:nvPicPr>
        <p:blipFill>
          <a:blip r:embed="rId2" cstate="print"/>
          <a:srcRect/>
          <a:stretch>
            <a:fillRect/>
          </a:stretch>
        </p:blipFill>
        <p:spPr bwMode="auto">
          <a:xfrm>
            <a:off x="381000" y="457200"/>
            <a:ext cx="4191000"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50"/>
                </a:solidFill>
              </a:rPr>
              <a:t>MODIFICATION OF COELOM: </a:t>
            </a:r>
            <a:endParaRPr lang="en-IN" b="1" dirty="0">
              <a:solidFill>
                <a:srgbClr val="00B050"/>
              </a:solidFill>
            </a:endParaRPr>
          </a:p>
        </p:txBody>
      </p:sp>
      <p:sp>
        <p:nvSpPr>
          <p:cNvPr id="3" name="Content Placeholder 2"/>
          <p:cNvSpPr>
            <a:spLocks noGrp="1"/>
          </p:cNvSpPr>
          <p:nvPr>
            <p:ph sz="quarter" idx="1"/>
          </p:nvPr>
        </p:nvSpPr>
        <p:spPr/>
        <p:txBody>
          <a:bodyPr/>
          <a:lstStyle/>
          <a:p>
            <a:pPr algn="just"/>
            <a:r>
              <a:rPr lang="en-IN" dirty="0" smtClean="0"/>
              <a:t>There are modifications of coelom in different animals</a:t>
            </a:r>
          </a:p>
          <a:p>
            <a:pPr algn="just"/>
            <a:r>
              <a:rPr lang="en-IN" dirty="0" smtClean="0"/>
              <a:t>In </a:t>
            </a:r>
            <a:r>
              <a:rPr lang="en-IN" b="1" dirty="0" err="1" smtClean="0"/>
              <a:t>Aschelminthes</a:t>
            </a:r>
            <a:r>
              <a:rPr lang="en-IN" dirty="0" smtClean="0"/>
              <a:t>:- it forms a </a:t>
            </a:r>
            <a:r>
              <a:rPr lang="en-IN" dirty="0" err="1" smtClean="0"/>
              <a:t>pseudocoel</a:t>
            </a:r>
            <a:r>
              <a:rPr lang="en-IN" dirty="0" smtClean="0"/>
              <a:t> not lined with mesoderm</a:t>
            </a:r>
          </a:p>
          <a:p>
            <a:pPr algn="just"/>
            <a:r>
              <a:rPr lang="en-IN" dirty="0" smtClean="0"/>
              <a:t>In </a:t>
            </a:r>
            <a:r>
              <a:rPr lang="en-IN" b="1" dirty="0" smtClean="0"/>
              <a:t>Annelids</a:t>
            </a:r>
            <a:r>
              <a:rPr lang="en-IN" dirty="0" smtClean="0"/>
              <a:t>:-coelom is divided by septa into chambers corresponding to </a:t>
            </a:r>
            <a:r>
              <a:rPr lang="en-IN" dirty="0" err="1" smtClean="0"/>
              <a:t>somites</a:t>
            </a:r>
            <a:endParaRPr lang="en-IN" dirty="0" smtClean="0"/>
          </a:p>
          <a:p>
            <a:pPr algn="just"/>
            <a:r>
              <a:rPr lang="en-IN" dirty="0" smtClean="0"/>
              <a:t>In </a:t>
            </a:r>
            <a:r>
              <a:rPr lang="en-IN" b="1" dirty="0" smtClean="0"/>
              <a:t>Arthropods</a:t>
            </a:r>
            <a:r>
              <a:rPr lang="en-IN" dirty="0" smtClean="0"/>
              <a:t>:-it is formed by scattered spaces collectively known as haemocoel, in which blood circulates.</a:t>
            </a:r>
          </a:p>
          <a:p>
            <a:pPr algn="just"/>
            <a:r>
              <a:rPr lang="en-IN" dirty="0" smtClean="0"/>
              <a:t>In </a:t>
            </a:r>
            <a:r>
              <a:rPr lang="en-IN" b="1" dirty="0" smtClean="0"/>
              <a:t>Mammals</a:t>
            </a:r>
            <a:r>
              <a:rPr lang="en-IN" dirty="0" smtClean="0"/>
              <a:t>:-coelom is divided by a musculature diaphragm into thoracic and abdominal cavities, with a separate pericardial cavity around the heart.</a:t>
            </a:r>
          </a:p>
          <a:p>
            <a:endParaRPr lang="en-IN"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73162"/>
          </a:xfrm>
        </p:spPr>
        <p:txBody>
          <a:bodyPr>
            <a:normAutofit fontScale="90000"/>
          </a:bodyPr>
          <a:lstStyle/>
          <a:p>
            <a:r>
              <a:rPr lang="en-IN" b="1" dirty="0" smtClean="0">
                <a:solidFill>
                  <a:srgbClr val="00B050"/>
                </a:solidFill>
              </a:rPr>
              <a:t>COELOM FUNCTION</a:t>
            </a:r>
            <a:br>
              <a:rPr lang="en-IN" b="1" dirty="0" smtClean="0">
                <a:solidFill>
                  <a:srgbClr val="00B050"/>
                </a:solidFill>
              </a:rPr>
            </a:br>
            <a:endParaRPr lang="en-IN" b="1" dirty="0">
              <a:solidFill>
                <a:srgbClr val="00B050"/>
              </a:solidFill>
            </a:endParaRPr>
          </a:p>
        </p:txBody>
      </p:sp>
      <p:sp>
        <p:nvSpPr>
          <p:cNvPr id="3" name="Content Placeholder 2"/>
          <p:cNvSpPr>
            <a:spLocks noGrp="1"/>
          </p:cNvSpPr>
          <p:nvPr>
            <p:ph sz="quarter" idx="1"/>
          </p:nvPr>
        </p:nvSpPr>
        <p:spPr>
          <a:xfrm>
            <a:off x="914400" y="990600"/>
            <a:ext cx="7772400" cy="5486400"/>
          </a:xfrm>
        </p:spPr>
        <p:txBody>
          <a:bodyPr>
            <a:normAutofit/>
          </a:bodyPr>
          <a:lstStyle/>
          <a:p>
            <a:r>
              <a:rPr lang="en-IN" dirty="0" smtClean="0"/>
              <a:t>Coelom works as a shock absorber and protects from any kind of mechanical shock.</a:t>
            </a:r>
          </a:p>
          <a:p>
            <a:r>
              <a:rPr lang="en-IN" dirty="0" smtClean="0"/>
              <a:t> It gives more flexibility to the body organs to move and protects from any damage on minor bends by cushioning the internal organs.</a:t>
            </a:r>
          </a:p>
          <a:p>
            <a:r>
              <a:rPr lang="en-IN" dirty="0" smtClean="0"/>
              <a:t>The coelomic fluid acts as a hydrostatic skeleton, which helps in the locomotion of soft-bodied animals and gives the body a definite shape. Contracting muscles can push against the coelomic fluid because of the fluid pressure.</a:t>
            </a:r>
          </a:p>
          <a:p>
            <a:r>
              <a:rPr lang="en-IN" dirty="0" smtClean="0"/>
              <a:t>The </a:t>
            </a:r>
            <a:r>
              <a:rPr lang="en-IN" dirty="0" err="1" smtClean="0"/>
              <a:t>coelomocyte</a:t>
            </a:r>
            <a:r>
              <a:rPr lang="en-IN" dirty="0" smtClean="0"/>
              <a:t> cells, that either float freely in the coelom or attached to the wall, support the immune system. They support the immune system by initiating </a:t>
            </a:r>
            <a:r>
              <a:rPr lang="en-IN" dirty="0" err="1" smtClean="0"/>
              <a:t>humoral</a:t>
            </a:r>
            <a:r>
              <a:rPr lang="en-IN" dirty="0" smtClean="0"/>
              <a:t> immune response and </a:t>
            </a:r>
            <a:r>
              <a:rPr lang="en-IN" dirty="0" err="1" smtClean="0"/>
              <a:t>phagocytosis</a:t>
            </a:r>
            <a:endParaRPr lang="en-IN"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772400" cy="884238"/>
          </a:xfrm>
        </p:spPr>
        <p:txBody>
          <a:bodyPr>
            <a:normAutofit fontScale="90000"/>
          </a:bodyPr>
          <a:lstStyle/>
          <a:p>
            <a:r>
              <a:rPr lang="en-IN" b="1" dirty="0" smtClean="0">
                <a:solidFill>
                  <a:srgbClr val="00B050"/>
                </a:solidFill>
              </a:rPr>
              <a:t>COELOM FUNCTION</a:t>
            </a:r>
            <a:br>
              <a:rPr lang="en-IN" b="1" dirty="0" smtClean="0">
                <a:solidFill>
                  <a:srgbClr val="00B050"/>
                </a:solidFill>
              </a:rPr>
            </a:br>
            <a:endParaRPr lang="en-IN" dirty="0"/>
          </a:p>
        </p:txBody>
      </p:sp>
      <p:sp>
        <p:nvSpPr>
          <p:cNvPr id="3" name="Content Placeholder 2"/>
          <p:cNvSpPr>
            <a:spLocks noGrp="1"/>
          </p:cNvSpPr>
          <p:nvPr>
            <p:ph sz="quarter" idx="1"/>
          </p:nvPr>
        </p:nvSpPr>
        <p:spPr>
          <a:xfrm>
            <a:off x="914400" y="1143000"/>
            <a:ext cx="7772400" cy="4876800"/>
          </a:xfrm>
        </p:spPr>
        <p:txBody>
          <a:bodyPr/>
          <a:lstStyle/>
          <a:p>
            <a:pPr algn="just"/>
            <a:r>
              <a:rPr lang="en-IN" dirty="0" smtClean="0"/>
              <a:t>The coelomic fluid also helps in gaseous transport and transport of nutrients and waste products.</a:t>
            </a:r>
          </a:p>
          <a:p>
            <a:pPr algn="just"/>
            <a:r>
              <a:rPr lang="en-IN" dirty="0" smtClean="0"/>
              <a:t>The excretory matter is collected into coelomic fluid and then passed out of the body through nephridia.</a:t>
            </a:r>
          </a:p>
          <a:p>
            <a:pPr algn="just"/>
            <a:r>
              <a:rPr lang="en-IN" dirty="0" smtClean="0"/>
              <a:t>Coelom gives the extra space required by organs to develop and function. </a:t>
            </a:r>
            <a:r>
              <a:rPr lang="en-IN" dirty="0" err="1" smtClean="0"/>
              <a:t>Eg</a:t>
            </a:r>
            <a:r>
              <a:rPr lang="en-IN" dirty="0" smtClean="0"/>
              <a:t>. pumping action of the heart, carrying a child in the womb, etc. is possible due to coelom.</a:t>
            </a:r>
          </a:p>
          <a:p>
            <a:pPr algn="just"/>
            <a:r>
              <a:rPr lang="en-IN" dirty="0" smtClean="0"/>
              <a:t>The gonads arise from its coelomic epithelium and project into coelom. Ova and sperms are extruded through special </a:t>
            </a:r>
            <a:r>
              <a:rPr lang="en-IN" dirty="0" err="1" smtClean="0"/>
              <a:t>gonoducts</a:t>
            </a:r>
            <a:r>
              <a:rPr lang="en-IN" dirty="0" smtClean="0"/>
              <a:t> connecting the coelom with the exterior.</a:t>
            </a:r>
          </a:p>
          <a:p>
            <a:endParaRPr lang="en-I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00B050"/>
                </a:solidFill>
              </a:rPr>
              <a:t>ORIGIN AND EVOLUTION OF COELOM</a:t>
            </a:r>
            <a:endParaRPr lang="en-IN" dirty="0">
              <a:solidFill>
                <a:srgbClr val="00B050"/>
              </a:solidFill>
            </a:endParaRPr>
          </a:p>
        </p:txBody>
      </p:sp>
      <p:sp>
        <p:nvSpPr>
          <p:cNvPr id="3" name="Content Placeholder 2"/>
          <p:cNvSpPr>
            <a:spLocks noGrp="1"/>
          </p:cNvSpPr>
          <p:nvPr>
            <p:ph sz="quarter" idx="1"/>
          </p:nvPr>
        </p:nvSpPr>
        <p:spPr/>
        <p:txBody>
          <a:bodyPr>
            <a:normAutofit/>
          </a:bodyPr>
          <a:lstStyle/>
          <a:p>
            <a:r>
              <a:rPr lang="en-IN" dirty="0" smtClean="0"/>
              <a:t>The evolutionary origin of the coelom is uncertain. Initially two theories were proposed : </a:t>
            </a:r>
          </a:p>
          <a:p>
            <a:pPr>
              <a:buNone/>
            </a:pPr>
            <a:r>
              <a:rPr lang="en-IN" dirty="0" smtClean="0"/>
              <a:t>A. The </a:t>
            </a:r>
            <a:r>
              <a:rPr lang="en-IN" b="1" dirty="0" err="1" smtClean="0"/>
              <a:t>acoelomate</a:t>
            </a:r>
            <a:r>
              <a:rPr lang="en-IN" dirty="0" smtClean="0"/>
              <a:t> theory: which states that coelom evolved from an </a:t>
            </a:r>
            <a:r>
              <a:rPr lang="en-IN" dirty="0" err="1" smtClean="0"/>
              <a:t>acoelomate</a:t>
            </a:r>
            <a:r>
              <a:rPr lang="en-IN" dirty="0" smtClean="0"/>
              <a:t> ancestor.</a:t>
            </a:r>
          </a:p>
          <a:p>
            <a:pPr>
              <a:buNone/>
            </a:pPr>
            <a:r>
              <a:rPr lang="en-IN" dirty="0" smtClean="0"/>
              <a:t>B. The </a:t>
            </a:r>
            <a:r>
              <a:rPr lang="en-IN" b="1" dirty="0" err="1" smtClean="0"/>
              <a:t>enterocoel</a:t>
            </a:r>
            <a:r>
              <a:rPr lang="en-IN" dirty="0" smtClean="0"/>
              <a:t> theory: which states that coelom evolved from gastric pouches of </a:t>
            </a:r>
            <a:r>
              <a:rPr lang="en-IN" dirty="0" err="1" smtClean="0"/>
              <a:t>cnidarian</a:t>
            </a:r>
            <a:r>
              <a:rPr lang="en-IN" dirty="0" smtClean="0"/>
              <a:t> ancestors. This is supported by research on flatworms and small worms recently discovered in marine fauna.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00B050"/>
                </a:solidFill>
              </a:rPr>
              <a:t>ORIGIN AND EVOLUTION OF COELOM</a:t>
            </a:r>
            <a:endParaRPr lang="en-IN" dirty="0"/>
          </a:p>
        </p:txBody>
      </p:sp>
      <p:sp>
        <p:nvSpPr>
          <p:cNvPr id="3" name="Content Placeholder 2"/>
          <p:cNvSpPr>
            <a:spLocks noGrp="1"/>
          </p:cNvSpPr>
          <p:nvPr>
            <p:ph sz="quarter" idx="1"/>
          </p:nvPr>
        </p:nvSpPr>
        <p:spPr/>
        <p:txBody>
          <a:bodyPr/>
          <a:lstStyle/>
          <a:p>
            <a:r>
              <a:rPr lang="en-IN" dirty="0" smtClean="0"/>
              <a:t>Later, R.B Clark (1964) discussed four different theories to regarding origin and evolution of Coelom. </a:t>
            </a:r>
          </a:p>
          <a:p>
            <a:pPr>
              <a:buNone/>
            </a:pPr>
            <a:r>
              <a:rPr lang="en-IN" dirty="0" smtClean="0"/>
              <a:t>A</a:t>
            </a:r>
            <a:r>
              <a:rPr lang="en-IN" b="1" dirty="0" smtClean="0"/>
              <a:t>. </a:t>
            </a:r>
            <a:r>
              <a:rPr lang="en-IN" b="1" dirty="0" err="1" smtClean="0"/>
              <a:t>Enterocoel</a:t>
            </a:r>
            <a:r>
              <a:rPr lang="en-IN" b="1" dirty="0" smtClean="0"/>
              <a:t> </a:t>
            </a:r>
            <a:r>
              <a:rPr lang="en-IN" dirty="0" smtClean="0"/>
              <a:t>theory— First proposed by </a:t>
            </a:r>
            <a:r>
              <a:rPr lang="en-IN" dirty="0" err="1" smtClean="0"/>
              <a:t>Lankester</a:t>
            </a:r>
            <a:r>
              <a:rPr lang="en-IN" dirty="0" smtClean="0"/>
              <a:t> in 1877, supported by Lang (1881), Sedgwick (1884) </a:t>
            </a:r>
          </a:p>
          <a:p>
            <a:pPr>
              <a:buNone/>
            </a:pPr>
            <a:r>
              <a:rPr lang="en-IN" dirty="0" smtClean="0"/>
              <a:t>B. </a:t>
            </a:r>
            <a:r>
              <a:rPr lang="en-IN" b="1" dirty="0" err="1" smtClean="0"/>
              <a:t>Gonocoel</a:t>
            </a:r>
            <a:r>
              <a:rPr lang="en-IN" b="1" dirty="0" smtClean="0"/>
              <a:t> </a:t>
            </a:r>
            <a:r>
              <a:rPr lang="en-IN" dirty="0" smtClean="0"/>
              <a:t>theory - (</a:t>
            </a:r>
            <a:r>
              <a:rPr lang="en-IN" dirty="0" err="1" smtClean="0"/>
              <a:t>HatSchek</a:t>
            </a:r>
            <a:r>
              <a:rPr lang="en-IN" dirty="0" smtClean="0"/>
              <a:t>, 1877, 1878), Bergh (1885), Meyer (1890), Goodrich (1946) </a:t>
            </a:r>
          </a:p>
          <a:p>
            <a:pPr>
              <a:buNone/>
            </a:pPr>
            <a:r>
              <a:rPr lang="en-IN" dirty="0" smtClean="0"/>
              <a:t>C. </a:t>
            </a:r>
            <a:r>
              <a:rPr lang="en-IN" b="1" dirty="0" err="1" smtClean="0"/>
              <a:t>Nephrocoel</a:t>
            </a:r>
            <a:r>
              <a:rPr lang="en-IN" dirty="0" smtClean="0"/>
              <a:t> theory - (</a:t>
            </a:r>
            <a:r>
              <a:rPr lang="en-IN" dirty="0" err="1" smtClean="0"/>
              <a:t>Lankester</a:t>
            </a:r>
            <a:r>
              <a:rPr lang="en-IN" dirty="0" smtClean="0"/>
              <a:t>, 1874, Snodgrass, 1938)</a:t>
            </a:r>
          </a:p>
          <a:p>
            <a:pPr>
              <a:buNone/>
            </a:pPr>
            <a:r>
              <a:rPr lang="en-IN" dirty="0" smtClean="0"/>
              <a:t> D. </a:t>
            </a:r>
            <a:r>
              <a:rPr lang="en-IN" b="1" dirty="0" err="1" smtClean="0"/>
              <a:t>Schizocoel</a:t>
            </a:r>
            <a:r>
              <a:rPr lang="en-IN" b="1" dirty="0" smtClean="0"/>
              <a:t> </a:t>
            </a:r>
            <a:r>
              <a:rPr lang="en-IN" dirty="0" smtClean="0"/>
              <a:t>theory - (Clark, 1964) </a:t>
            </a:r>
          </a:p>
          <a:p>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00B050"/>
                </a:solidFill>
              </a:rPr>
              <a:t>ORIGIN AND EVOLUTION OF COELOM</a:t>
            </a:r>
            <a:endParaRPr lang="en-IN" dirty="0"/>
          </a:p>
        </p:txBody>
      </p:sp>
      <p:sp>
        <p:nvSpPr>
          <p:cNvPr id="3" name="Content Placeholder 2"/>
          <p:cNvSpPr>
            <a:spLocks noGrp="1"/>
          </p:cNvSpPr>
          <p:nvPr>
            <p:ph sz="quarter" idx="1"/>
          </p:nvPr>
        </p:nvSpPr>
        <p:spPr/>
        <p:txBody>
          <a:bodyPr>
            <a:normAutofit/>
          </a:bodyPr>
          <a:lstStyle/>
          <a:p>
            <a:pPr algn="just"/>
            <a:r>
              <a:rPr lang="en-IN" dirty="0" smtClean="0"/>
              <a:t>A. </a:t>
            </a:r>
            <a:r>
              <a:rPr lang="en-IN" b="1" dirty="0" err="1" smtClean="0"/>
              <a:t>Enterocoel</a:t>
            </a:r>
            <a:r>
              <a:rPr lang="en-IN" b="1" dirty="0" smtClean="0"/>
              <a:t> theory</a:t>
            </a:r>
            <a:r>
              <a:rPr lang="en-IN" dirty="0" smtClean="0"/>
              <a:t>: This theory argues that the coelom evolved from the gastric pouches of some cnidarians ancestors such as </a:t>
            </a:r>
            <a:r>
              <a:rPr lang="en-IN" dirty="0" err="1" smtClean="0"/>
              <a:t>anthozoans</a:t>
            </a:r>
            <a:r>
              <a:rPr lang="en-IN" dirty="0" smtClean="0"/>
              <a:t> or </a:t>
            </a:r>
            <a:r>
              <a:rPr lang="en-IN" dirty="0" err="1" smtClean="0"/>
              <a:t>scyphozoans</a:t>
            </a:r>
            <a:r>
              <a:rPr lang="en-IN" dirty="0" smtClean="0"/>
              <a:t>. These gastric pouches separated out from the main gastric cavity to form the coelomic pouches. </a:t>
            </a:r>
          </a:p>
          <a:p>
            <a:pPr algn="just"/>
            <a:r>
              <a:rPr lang="en-IN" dirty="0" smtClean="0"/>
              <a:t> This theory proposes that all bilateral animals are basically </a:t>
            </a:r>
            <a:r>
              <a:rPr lang="en-IN" dirty="0" err="1" smtClean="0"/>
              <a:t>coelomate</a:t>
            </a:r>
            <a:r>
              <a:rPr lang="en-IN" dirty="0" smtClean="0"/>
              <a:t> and that </a:t>
            </a:r>
            <a:r>
              <a:rPr lang="en-IN" dirty="0" err="1" smtClean="0"/>
              <a:t>acoelomate</a:t>
            </a:r>
            <a:r>
              <a:rPr lang="en-IN" dirty="0" smtClean="0"/>
              <a:t> forms like flatworms are secondarily derived from </a:t>
            </a:r>
            <a:r>
              <a:rPr lang="en-IN" dirty="0" err="1" smtClean="0"/>
              <a:t>coelomate</a:t>
            </a:r>
            <a:r>
              <a:rPr lang="en-IN" dirty="0" smtClean="0"/>
              <a:t> ancestors by the loss of the cavity. The </a:t>
            </a:r>
            <a:r>
              <a:rPr lang="en-IN" dirty="0" err="1" smtClean="0"/>
              <a:t>enterocoelous</a:t>
            </a:r>
            <a:r>
              <a:rPr lang="en-IN" dirty="0" smtClean="0"/>
              <a:t> mode of coelom formation in the </a:t>
            </a:r>
            <a:r>
              <a:rPr lang="en-IN" dirty="0" err="1" smtClean="0"/>
              <a:t>embryogeny</a:t>
            </a:r>
            <a:r>
              <a:rPr lang="en-IN" dirty="0" smtClean="0"/>
              <a:t> of echinoderms, hemichordates and chordates is the main supporting evidence of this theory.</a:t>
            </a:r>
          </a:p>
          <a:p>
            <a:pPr algn="just"/>
            <a:endParaRPr lang="en-IN"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00B050"/>
                </a:solidFill>
              </a:rPr>
              <a:t>ORIGIN AND EVOLUTION OF COELOM</a:t>
            </a:r>
            <a:endParaRPr lang="en-IN" dirty="0"/>
          </a:p>
        </p:txBody>
      </p:sp>
      <p:sp>
        <p:nvSpPr>
          <p:cNvPr id="3" name="Content Placeholder 2"/>
          <p:cNvSpPr>
            <a:spLocks noGrp="1"/>
          </p:cNvSpPr>
          <p:nvPr>
            <p:ph sz="quarter" idx="1"/>
          </p:nvPr>
        </p:nvSpPr>
        <p:spPr/>
        <p:txBody>
          <a:bodyPr>
            <a:normAutofit fontScale="92500"/>
          </a:bodyPr>
          <a:lstStyle/>
          <a:p>
            <a:pPr algn="just"/>
            <a:r>
              <a:rPr lang="en-IN" dirty="0" smtClean="0"/>
              <a:t>B. </a:t>
            </a:r>
            <a:r>
              <a:rPr lang="en-IN" b="1" dirty="0" err="1" smtClean="0"/>
              <a:t>Gonocoel</a:t>
            </a:r>
            <a:r>
              <a:rPr lang="en-IN" b="1" dirty="0" smtClean="0"/>
              <a:t> theory</a:t>
            </a:r>
            <a:r>
              <a:rPr lang="en-IN" dirty="0" smtClean="0"/>
              <a:t>: It regards the coelom as the cavity of an expanded gonad and its origin is based on the common association between the gonads and the coelomic epithelium. Bergh believed that coelom initially arose in a segmented condition by enlargement and </a:t>
            </a:r>
            <a:r>
              <a:rPr lang="en-IN" dirty="0" err="1" smtClean="0"/>
              <a:t>cavitation</a:t>
            </a:r>
            <a:r>
              <a:rPr lang="en-IN" dirty="0" smtClean="0"/>
              <a:t> of the gonads after the release of gametes. One of the main drawbacks of this theory is that it closely links the origin of coelom with the origin of </a:t>
            </a:r>
            <a:r>
              <a:rPr lang="en-IN" dirty="0" err="1" smtClean="0"/>
              <a:t>metameric</a:t>
            </a:r>
            <a:r>
              <a:rPr lang="en-IN" dirty="0" smtClean="0"/>
              <a:t> segmentation and hence it is difficult to account for the </a:t>
            </a:r>
            <a:r>
              <a:rPr lang="en-IN" dirty="0" err="1" smtClean="0"/>
              <a:t>unsegmented</a:t>
            </a:r>
            <a:r>
              <a:rPr lang="en-IN" dirty="0" smtClean="0"/>
              <a:t> coelomates. There is no evidence that the </a:t>
            </a:r>
            <a:r>
              <a:rPr lang="en-IN" dirty="0" err="1" smtClean="0"/>
              <a:t>unsegmented</a:t>
            </a:r>
            <a:r>
              <a:rPr lang="en-IN" dirty="0" smtClean="0"/>
              <a:t> coelomates have originated from the segmented ancestors. This theory has no embryological support because gonads do not arise before the coelom.</a:t>
            </a:r>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00B050"/>
                </a:solidFill>
              </a:rPr>
              <a:t>ORIGIN AND EVOLUTION OF COELOM</a:t>
            </a:r>
            <a:endParaRPr lang="en-IN" dirty="0"/>
          </a:p>
        </p:txBody>
      </p:sp>
      <p:sp>
        <p:nvSpPr>
          <p:cNvPr id="3" name="Content Placeholder 2"/>
          <p:cNvSpPr>
            <a:spLocks noGrp="1"/>
          </p:cNvSpPr>
          <p:nvPr>
            <p:ph sz="quarter" idx="1"/>
          </p:nvPr>
        </p:nvSpPr>
        <p:spPr/>
        <p:txBody>
          <a:bodyPr>
            <a:normAutofit/>
          </a:bodyPr>
          <a:lstStyle/>
          <a:p>
            <a:pPr algn="just"/>
            <a:r>
              <a:rPr lang="en-IN" b="1" dirty="0" smtClean="0"/>
              <a:t>C. </a:t>
            </a:r>
            <a:r>
              <a:rPr lang="en-IN" b="1" dirty="0" err="1" smtClean="0"/>
              <a:t>Nephrocoel</a:t>
            </a:r>
            <a:r>
              <a:rPr lang="en-IN" b="1" dirty="0" smtClean="0"/>
              <a:t> theory:</a:t>
            </a:r>
            <a:r>
              <a:rPr lang="en-IN" dirty="0" smtClean="0"/>
              <a:t> Proposed by </a:t>
            </a:r>
            <a:r>
              <a:rPr lang="en-IN" dirty="0" err="1" smtClean="0"/>
              <a:t>Lankester</a:t>
            </a:r>
            <a:r>
              <a:rPr lang="en-IN" dirty="0" smtClean="0"/>
              <a:t> in 1874. The coelom originated as an expanded nephridia. This theory however, was never taken seriously because </a:t>
            </a:r>
            <a:r>
              <a:rPr lang="en-IN" dirty="0" err="1" smtClean="0"/>
              <a:t>protonephridia</a:t>
            </a:r>
            <a:r>
              <a:rPr lang="en-IN" dirty="0" smtClean="0"/>
              <a:t> has been described in coelomates and also excretory organs are absent in some coelomates like echinoderms.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00B050"/>
                </a:solidFill>
              </a:rPr>
              <a:t>ORIGIN AND EVOLUTION OF COELOM</a:t>
            </a:r>
            <a:endParaRPr lang="en-IN" dirty="0"/>
          </a:p>
        </p:txBody>
      </p:sp>
      <p:sp>
        <p:nvSpPr>
          <p:cNvPr id="3" name="Content Placeholder 2"/>
          <p:cNvSpPr>
            <a:spLocks noGrp="1"/>
          </p:cNvSpPr>
          <p:nvPr>
            <p:ph sz="quarter" idx="1"/>
          </p:nvPr>
        </p:nvSpPr>
        <p:spPr/>
        <p:txBody>
          <a:bodyPr>
            <a:normAutofit lnSpcReduction="10000"/>
          </a:bodyPr>
          <a:lstStyle/>
          <a:p>
            <a:pPr algn="just"/>
            <a:r>
              <a:rPr lang="en-IN" b="1" dirty="0" smtClean="0"/>
              <a:t>D. </a:t>
            </a:r>
            <a:r>
              <a:rPr lang="en-IN" b="1" dirty="0" err="1" smtClean="0"/>
              <a:t>Schizocoel</a:t>
            </a:r>
            <a:r>
              <a:rPr lang="en-IN" b="1" dirty="0" smtClean="0"/>
              <a:t> theory:</a:t>
            </a:r>
            <a:r>
              <a:rPr lang="en-IN" dirty="0" smtClean="0"/>
              <a:t> According to this theory, the coelomates evolved from an ancestral </a:t>
            </a:r>
            <a:r>
              <a:rPr lang="en-IN" dirty="0" err="1" smtClean="0"/>
              <a:t>acoelomate</a:t>
            </a:r>
            <a:r>
              <a:rPr lang="en-IN" dirty="0" smtClean="0"/>
              <a:t> like flatworms by hollowing out of the </a:t>
            </a:r>
            <a:r>
              <a:rPr lang="en-IN" dirty="0" err="1" smtClean="0"/>
              <a:t>parenchymal</a:t>
            </a:r>
            <a:r>
              <a:rPr lang="en-IN" dirty="0" smtClean="0"/>
              <a:t> cells of the mesenchyme. Some of these cells formed the peritoneum. According to this theory, the acoelomate body plan is primary and ancestral to the </a:t>
            </a:r>
            <a:r>
              <a:rPr lang="en-IN" dirty="0" err="1" smtClean="0"/>
              <a:t>coelomate</a:t>
            </a:r>
            <a:r>
              <a:rPr lang="en-IN" dirty="0" smtClean="0"/>
              <a:t> plan. </a:t>
            </a:r>
            <a:endParaRPr lang="en-IN" dirty="0" smtClean="0"/>
          </a:p>
          <a:p>
            <a:pPr algn="just"/>
            <a:r>
              <a:rPr lang="en-IN" dirty="0" smtClean="0"/>
              <a:t> </a:t>
            </a:r>
            <a:r>
              <a:rPr lang="en-IN" dirty="0" smtClean="0"/>
              <a:t>The acoelomate flatworms, thus, form the basic group in the evolution of bilateral animals. The </a:t>
            </a:r>
            <a:r>
              <a:rPr lang="en-IN" dirty="0" err="1" smtClean="0"/>
              <a:t>schizocoel</a:t>
            </a:r>
            <a:r>
              <a:rPr lang="en-IN" dirty="0" smtClean="0"/>
              <a:t> mode of coelom formation in the embryonic development of annelids and molluscs would claim as supporting evidence of this theory. However, the evolution of coelom is not related to gonads or </a:t>
            </a:r>
            <a:r>
              <a:rPr lang="en-IN" dirty="0" err="1" smtClean="0"/>
              <a:t>endodermal</a:t>
            </a:r>
            <a:r>
              <a:rPr lang="en-IN" dirty="0" smtClean="0"/>
              <a:t> pouches of lower forms. </a:t>
            </a:r>
          </a:p>
          <a:p>
            <a:endParaRPr lang="en-IN"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286</TotalTime>
  <Words>1848</Words>
  <Application>Microsoft Office PowerPoint</Application>
  <PresentationFormat>On-screen Show (4:3)</PresentationFormat>
  <Paragraphs>133</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Equity</vt:lpstr>
      <vt:lpstr>COELOM and ITS EVOLUTION</vt:lpstr>
      <vt:lpstr>         COELOM: INTRODUCTION</vt:lpstr>
      <vt:lpstr>Slide 3</vt:lpstr>
      <vt:lpstr>Slide 4</vt:lpstr>
      <vt:lpstr>Slide 5</vt:lpstr>
      <vt:lpstr>   CHARACTERISTICS OF COELOM </vt:lpstr>
      <vt:lpstr>TYPES OF COELOM</vt:lpstr>
      <vt:lpstr>Slide 8</vt:lpstr>
      <vt:lpstr>ORGANIZATION OF BILATERIA BASED ON COELOM</vt:lpstr>
      <vt:lpstr>Slide 10</vt:lpstr>
      <vt:lpstr>Slide 11</vt:lpstr>
      <vt:lpstr>3  types of structural body formation present in animals related to coelom:</vt:lpstr>
      <vt:lpstr>Slide 13</vt:lpstr>
      <vt:lpstr>Slide 14</vt:lpstr>
      <vt:lpstr>COELOMIC DIVISION OF METAZOA</vt:lpstr>
      <vt:lpstr>Slide 16</vt:lpstr>
      <vt:lpstr>3.Coelomata or Eucoelomata</vt:lpstr>
      <vt:lpstr>Slide 18</vt:lpstr>
      <vt:lpstr>Slide 19</vt:lpstr>
      <vt:lpstr>B) Mesenchymal Coelomates:</vt:lpstr>
      <vt:lpstr>Slide 21</vt:lpstr>
      <vt:lpstr>MODIFICATION OF COELOM: </vt:lpstr>
      <vt:lpstr>COELOM FUNCTION </vt:lpstr>
      <vt:lpstr>COELOM FUNCTION </vt:lpstr>
      <vt:lpstr>ORIGIN AND EVOLUTION OF COELOM</vt:lpstr>
      <vt:lpstr>ORIGIN AND EVOLUTION OF COELOM</vt:lpstr>
      <vt:lpstr>ORIGIN AND EVOLUTION OF COELOM</vt:lpstr>
      <vt:lpstr>ORIGIN AND EVOLUTION OF COELOM</vt:lpstr>
      <vt:lpstr>ORIGIN AND EVOLUTION OF COELOM</vt:lpstr>
      <vt:lpstr>ORIGIN AND EVOLUTION OF COELOM</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Lenovo</cp:lastModifiedBy>
  <cp:revision>29</cp:revision>
  <dcterms:created xsi:type="dcterms:W3CDTF">2006-08-16T00:00:00Z</dcterms:created>
  <dcterms:modified xsi:type="dcterms:W3CDTF">2022-05-23T16:50:12Z</dcterms:modified>
</cp:coreProperties>
</file>